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2.svg" ContentType="image/svg+xml"/>
  <Override PartName="/ppt/media/image2.svg" ContentType="image/svg+xml"/>
  <Override PartName="/ppt/media/image31.svg" ContentType="image/svg+xml"/>
  <Override PartName="/ppt/media/image33.svg" ContentType="image/svg+xml"/>
  <Override PartName="/ppt/media/image5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3" r:id="rId8"/>
    <p:sldId id="264" r:id="rId9"/>
    <p:sldId id="269" r:id="rId10"/>
    <p:sldId id="271" r:id="rId11"/>
    <p:sldId id="317" r:id="rId12"/>
    <p:sldId id="316" r:id="rId13"/>
    <p:sldId id="318" r:id="rId14"/>
    <p:sldId id="272" r:id="rId15"/>
    <p:sldId id="273" r:id="rId16"/>
    <p:sldId id="274" r:id="rId17"/>
    <p:sldId id="275" r:id="rId18"/>
    <p:sldId id="279" r:id="rId19"/>
    <p:sldId id="280" r:id="rId20"/>
    <p:sldId id="281" r:id="rId21"/>
    <p:sldId id="282" r:id="rId22"/>
    <p:sldId id="284" r:id="rId23"/>
    <p:sldId id="285" r:id="rId24"/>
    <p:sldId id="286" r:id="rId25"/>
    <p:sldId id="288" r:id="rId26"/>
    <p:sldId id="289" r:id="rId27"/>
    <p:sldId id="294" r:id="rId28"/>
    <p:sldId id="295" r:id="rId29"/>
    <p:sldId id="300" r:id="rId30"/>
    <p:sldId id="301" r:id="rId31"/>
    <p:sldId id="302" r:id="rId32"/>
    <p:sldId id="305" r:id="rId33"/>
    <p:sldId id="306" r:id="rId34"/>
    <p:sldId id="308" r:id="rId35"/>
    <p:sldId id="315" r:id="rId36"/>
  </p:sldIdLst>
  <p:sldSz cx="18288000" cy="10287000"/>
  <p:notesSz cx="6858000" cy="9144000"/>
  <p:embeddedFontLst>
    <p:embeddedFont>
      <p:font typeface="Sukar Bold" panose="02000500000000000000"/>
      <p:bold r:id="rId40"/>
    </p:embeddedFont>
    <p:embeddedFont>
      <p:font typeface="Aerospace bold" panose="00000500000000000000" charset="-128"/>
      <p:regular r:id="rId41"/>
    </p:embeddedFont>
    <p:embeddedFont>
      <p:font typeface="Sukar" panose="02000500000000000000"/>
      <p:regular r:id="rId42"/>
    </p:embeddedFont>
    <p:embeddedFont>
      <p:font typeface="Calibri" panose="020F0502020204030204" charset="0"/>
      <p:regular r:id="rId43"/>
      <p:bold r:id="rId44"/>
      <p:italic r:id="rId45"/>
      <p:boldItalic r:id="rId46"/>
    </p:embeddedFont>
    <p:embeddedFont>
      <p:font typeface="Poppins Bold" panose="00000800000000000000"/>
      <p:bold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howGuides="1"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font" Target="fonts/font8.fntdata"/><Relationship Id="rId46" Type="http://schemas.openxmlformats.org/officeDocument/2006/relationships/font" Target="fonts/font7.fntdata"/><Relationship Id="rId45" Type="http://schemas.openxmlformats.org/officeDocument/2006/relationships/font" Target="fonts/font6.fntdata"/><Relationship Id="rId44" Type="http://schemas.openxmlformats.org/officeDocument/2006/relationships/font" Target="fonts/font5.fntdata"/><Relationship Id="rId43" Type="http://schemas.openxmlformats.org/officeDocument/2006/relationships/font" Target="fonts/font4.fntdata"/><Relationship Id="rId42" Type="http://schemas.openxmlformats.org/officeDocument/2006/relationships/font" Target="fonts/font3.fntdata"/><Relationship Id="rId41" Type="http://schemas.openxmlformats.org/officeDocument/2006/relationships/font" Target="fonts/font2.fntdata"/><Relationship Id="rId40" Type="http://schemas.openxmlformats.org/officeDocument/2006/relationships/font" Target="fonts/font1.fntdata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jpe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github.com/m-elzebidy/TestingProject-OpenCartDemo" TargetMode="Externa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hyperlink" Target="https://github.com/m-elzebidy/TestingProject-OpenCartDemo" TargetMode="External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hyperlink" Target="https://github.com/m-elzebidy/TestingProject-OpenCartDemo" TargetMode="External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22.jpeg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hyperlink" Target="https://github.com/m-elzebidy/TestingProject-OpenCartDemo" TargetMode="External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hyperlink" Target="https://github.com/m-elzebidy/TestingProject-OpenCartDemo" TargetMode="External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hyperlink" Target="https://github.com/m-elzebidy/TestingProject-OpenCartDemo" TargetMode="External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hyperlink" Target="https://github.com/m-elzebidy/TestingProject-OpenCartDemo" TargetMode="External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hyperlink" Target="https://github.com/m-elzebidy/TestingProject-OpenCartDemo" TargetMode="External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1.svg"/><Relationship Id="rId8" Type="http://schemas.openxmlformats.org/officeDocument/2006/relationships/image" Target="../media/image30.png"/><Relationship Id="rId7" Type="http://schemas.openxmlformats.org/officeDocument/2006/relationships/image" Target="../media/image29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33.svg"/><Relationship Id="rId11" Type="http://schemas.openxmlformats.org/officeDocument/2006/relationships/image" Target="../media/image32.png"/><Relationship Id="rId10" Type="http://schemas.openxmlformats.org/officeDocument/2006/relationships/hyperlink" Target="https://github.com/m-elzebidy/TestingProject-OpenCartDemo" TargetMode="Externa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png"/><Relationship Id="rId8" Type="http://schemas.openxmlformats.org/officeDocument/2006/relationships/image" Target="../media/image36.png"/><Relationship Id="rId7" Type="http://schemas.openxmlformats.org/officeDocument/2006/relationships/image" Target="../media/image35.png"/><Relationship Id="rId6" Type="http://schemas.openxmlformats.org/officeDocument/2006/relationships/image" Target="../media/image34.png"/><Relationship Id="rId5" Type="http://schemas.openxmlformats.org/officeDocument/2006/relationships/hyperlink" Target="https://github.com/m-elzebidy/TestingProject-OpenCartDemo" TargetMode="External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hyperlink" Target="https://github.com/m-elzebidy/TestingProject-OpenCartDemo" TargetMode="External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hyperlink" Target="https://github.com/m-elzebidy/TestingProject-OpenCartDemo" TargetMode="External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40.png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png"/><Relationship Id="rId8" Type="http://schemas.openxmlformats.org/officeDocument/2006/relationships/image" Target="../media/image44.png"/><Relationship Id="rId7" Type="http://schemas.openxmlformats.org/officeDocument/2006/relationships/image" Target="../media/image43.png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6.png"/><Relationship Id="rId10" Type="http://schemas.openxmlformats.org/officeDocument/2006/relationships/hyperlink" Target="https://github.com/m-elzebidy/TestingProject-OpenCartDemo" TargetMode="External"/><Relationship Id="rId1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8.png"/><Relationship Id="rId6" Type="http://schemas.openxmlformats.org/officeDocument/2006/relationships/image" Target="../media/image5.svg"/><Relationship Id="rId5" Type="http://schemas.openxmlformats.org/officeDocument/2006/relationships/image" Target="../media/image19.png"/><Relationship Id="rId4" Type="http://schemas.openxmlformats.org/officeDocument/2006/relationships/image" Target="../media/image12.svg"/><Relationship Id="rId3" Type="http://schemas.openxmlformats.org/officeDocument/2006/relationships/image" Target="../media/image47.png"/><Relationship Id="rId2" Type="http://schemas.openxmlformats.org/officeDocument/2006/relationships/image" Target="../media/image2.svg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53.png"/><Relationship Id="rId6" Type="http://schemas.microsoft.com/office/2007/relationships/media" Target="../media/media1.mp4"/><Relationship Id="rId5" Type="http://schemas.openxmlformats.org/officeDocument/2006/relationships/video" Target="../media/media1.mp4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8.jpeg"/><Relationship Id="rId4" Type="http://schemas.openxmlformats.org/officeDocument/2006/relationships/image" Target="../media/image5.svg"/><Relationship Id="rId3" Type="http://schemas.openxmlformats.org/officeDocument/2006/relationships/image" Target="../media/image19.png"/><Relationship Id="rId2" Type="http://schemas.openxmlformats.org/officeDocument/2006/relationships/image" Target="../media/image2.svg"/><Relationship Id="rId1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hyperlink" Target="https://github.com/m-elzebidy/TestingProject-OpenCartDemo" TargetMode="External"/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3.png"/><Relationship Id="rId7" Type="http://schemas.openxmlformats.org/officeDocument/2006/relationships/hyperlink" Target="https://github.com/m-elzebidy/TestingProject-OpenCartDemo" TargetMode="Externa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12.svg"/><Relationship Id="rId3" Type="http://schemas.openxmlformats.org/officeDocument/2006/relationships/image" Target="../media/image11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hyperlink" Target="https://github.com/m-elzebidy/TestingProject-OpenCartDemo" TargetMode="Externa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15.png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hyperlink" Target="https://github.com/m-elzebidy/TestingProject-OpenCartDemo" TargetMode="External"/><Relationship Id="rId4" Type="http://schemas.openxmlformats.org/officeDocument/2006/relationships/image" Target="../media/image5.svg"/><Relationship Id="rId3" Type="http://schemas.openxmlformats.org/officeDocument/2006/relationships/image" Target="../media/image4.png"/><Relationship Id="rId2" Type="http://schemas.openxmlformats.org/officeDocument/2006/relationships/image" Target="../media/image2.sv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748691" y="909858"/>
            <a:ext cx="4790618" cy="694829"/>
            <a:chOff x="0" y="0"/>
            <a:chExt cx="1261727" cy="183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1727" cy="183000"/>
            </a:xfrm>
            <a:custGeom>
              <a:avLst/>
              <a:gdLst/>
              <a:ahLst/>
              <a:cxnLst/>
              <a:rect l="l" t="t" r="r" b="b"/>
              <a:pathLst>
                <a:path w="1261727" h="183000">
                  <a:moveTo>
                    <a:pt x="91500" y="0"/>
                  </a:moveTo>
                  <a:lnTo>
                    <a:pt x="1170227" y="0"/>
                  </a:lnTo>
                  <a:cubicBezTo>
                    <a:pt x="1194494" y="0"/>
                    <a:pt x="1217767" y="9640"/>
                    <a:pt x="1234927" y="26800"/>
                  </a:cubicBezTo>
                  <a:cubicBezTo>
                    <a:pt x="1252086" y="43959"/>
                    <a:pt x="1261727" y="67233"/>
                    <a:pt x="1261727" y="91500"/>
                  </a:cubicBezTo>
                  <a:lnTo>
                    <a:pt x="1261727" y="91500"/>
                  </a:lnTo>
                  <a:cubicBezTo>
                    <a:pt x="1261727" y="115767"/>
                    <a:pt x="1252086" y="139041"/>
                    <a:pt x="1234927" y="156201"/>
                  </a:cubicBezTo>
                  <a:cubicBezTo>
                    <a:pt x="1217767" y="173360"/>
                    <a:pt x="1194494" y="183000"/>
                    <a:pt x="1170227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261727" cy="211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287564" y="6059890"/>
            <a:ext cx="7910391" cy="1799523"/>
            <a:chOff x="0" y="0"/>
            <a:chExt cx="2083395" cy="4739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3395" cy="473948"/>
            </a:xfrm>
            <a:custGeom>
              <a:avLst/>
              <a:gdLst/>
              <a:ahLst/>
              <a:cxnLst/>
              <a:rect l="l" t="t" r="r" b="b"/>
              <a:pathLst>
                <a:path w="2083395" h="473948">
                  <a:moveTo>
                    <a:pt x="48935" y="0"/>
                  </a:moveTo>
                  <a:lnTo>
                    <a:pt x="2034460" y="0"/>
                  </a:lnTo>
                  <a:cubicBezTo>
                    <a:pt x="2061486" y="0"/>
                    <a:pt x="2083395" y="21909"/>
                    <a:pt x="2083395" y="48935"/>
                  </a:cubicBezTo>
                  <a:lnTo>
                    <a:pt x="2083395" y="425013"/>
                  </a:lnTo>
                  <a:cubicBezTo>
                    <a:pt x="2083395" y="452039"/>
                    <a:pt x="2061486" y="473948"/>
                    <a:pt x="2034460" y="473948"/>
                  </a:cubicBezTo>
                  <a:lnTo>
                    <a:pt x="48935" y="473948"/>
                  </a:lnTo>
                  <a:cubicBezTo>
                    <a:pt x="21909" y="473948"/>
                    <a:pt x="0" y="452039"/>
                    <a:pt x="0" y="425013"/>
                  </a:cubicBezTo>
                  <a:lnTo>
                    <a:pt x="0" y="48935"/>
                  </a:lnTo>
                  <a:cubicBezTo>
                    <a:pt x="0" y="21909"/>
                    <a:pt x="21909" y="0"/>
                    <a:pt x="48935" y="0"/>
                  </a:cubicBezTo>
                  <a:close/>
                </a:path>
              </a:pathLst>
            </a:custGeom>
            <a:solidFill>
              <a:srgbClr val="E4E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083395" cy="502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84220" y="962025"/>
            <a:ext cx="511956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DEPI| 2025</a:t>
            </a:r>
            <a:endParaRPr lang="en-US" sz="3000" b="1">
              <a:solidFill>
                <a:srgbClr val="123D70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</p:txBody>
      </p:sp>
      <p:sp>
        <p:nvSpPr>
          <p:cNvPr id="11" name="AutoShape 11"/>
          <p:cNvSpPr/>
          <p:nvPr/>
        </p:nvSpPr>
        <p:spPr>
          <a:xfrm flipV="1">
            <a:off x="11539309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5787193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6946210" y="8611887"/>
            <a:ext cx="4790618" cy="694829"/>
            <a:chOff x="0" y="0"/>
            <a:chExt cx="1261727" cy="183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61727" cy="183000"/>
            </a:xfrm>
            <a:custGeom>
              <a:avLst/>
              <a:gdLst/>
              <a:ahLst/>
              <a:cxnLst/>
              <a:rect l="l" t="t" r="r" b="b"/>
              <a:pathLst>
                <a:path w="1261727" h="183000">
                  <a:moveTo>
                    <a:pt x="91500" y="0"/>
                  </a:moveTo>
                  <a:lnTo>
                    <a:pt x="1170227" y="0"/>
                  </a:lnTo>
                  <a:cubicBezTo>
                    <a:pt x="1194494" y="0"/>
                    <a:pt x="1217767" y="9640"/>
                    <a:pt x="1234927" y="26800"/>
                  </a:cubicBezTo>
                  <a:cubicBezTo>
                    <a:pt x="1252086" y="43959"/>
                    <a:pt x="1261727" y="67233"/>
                    <a:pt x="1261727" y="91500"/>
                  </a:cubicBezTo>
                  <a:lnTo>
                    <a:pt x="1261727" y="91500"/>
                  </a:lnTo>
                  <a:cubicBezTo>
                    <a:pt x="1261727" y="115767"/>
                    <a:pt x="1252086" y="139041"/>
                    <a:pt x="1234927" y="156201"/>
                  </a:cubicBezTo>
                  <a:cubicBezTo>
                    <a:pt x="1217767" y="173360"/>
                    <a:pt x="1194494" y="183000"/>
                    <a:pt x="1170227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261727" cy="211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836302" y="8716662"/>
            <a:ext cx="4955089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5"/>
              </a:lnSpc>
            </a:pPr>
            <a:r>
              <a:rPr lang="en-US" sz="2515" b="1" dirty="0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Instructor: Abdelrahman Ayman</a:t>
            </a:r>
            <a:endParaRPr lang="en-US" sz="2515" b="1" dirty="0">
              <a:solidFill>
                <a:srgbClr val="123D70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  <a:p>
            <a:pPr algn="ctr">
              <a:lnSpc>
                <a:spcPts val="3525"/>
              </a:lnSpc>
              <a:spcBef>
                <a:spcPct val="0"/>
              </a:spcBef>
            </a:pPr>
            <a:endParaRPr lang="en-US" sz="2515" b="1" dirty="0">
              <a:solidFill>
                <a:srgbClr val="123D70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11736829" y="8978352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5984713" y="8978352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0" y="0"/>
            <a:ext cx="3942647" cy="2214071"/>
          </a:xfrm>
          <a:custGeom>
            <a:avLst/>
            <a:gdLst/>
            <a:ahLst/>
            <a:cxnLst/>
            <a:rect l="l" t="t" r="r" b="b"/>
            <a:pathLst>
              <a:path w="3942647" h="2214071">
                <a:moveTo>
                  <a:pt x="0" y="0"/>
                </a:moveTo>
                <a:lnTo>
                  <a:pt x="3942647" y="0"/>
                </a:lnTo>
                <a:lnTo>
                  <a:pt x="3942647" y="2214071"/>
                </a:lnTo>
                <a:lnTo>
                  <a:pt x="0" y="22140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553238" y="2214071"/>
            <a:ext cx="11825601" cy="323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0"/>
              </a:lnSpc>
            </a:pPr>
            <a:r>
              <a:rPr lang="en-US" sz="11670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rPr>
              <a:t>GRADUATION PROJECT</a:t>
            </a:r>
            <a:endParaRPr lang="en-US" sz="11670">
              <a:solidFill>
                <a:srgbClr val="123D70"/>
              </a:solidFill>
              <a:latin typeface="Aerospace bold" panose="00000500000000000000" charset="-128"/>
              <a:ea typeface="Aerospace bold" panose="00000500000000000000" charset="-128"/>
              <a:cs typeface="Aerospace bold" panose="00000500000000000000" charset="-128"/>
              <a:sym typeface="Aerospace bold" panose="00000500000000000000" charset="-128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6126887" y="6126369"/>
            <a:ext cx="6373919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5" b="1" dirty="0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Presented by</a:t>
            </a:r>
            <a:endParaRPr lang="en-US" sz="4095" b="1" dirty="0">
              <a:solidFill>
                <a:srgbClr val="123D70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5" b="1" dirty="0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ONL3_SWD6_G3</a:t>
            </a:r>
            <a:endParaRPr lang="en-US" sz="4095" b="1" dirty="0">
              <a:solidFill>
                <a:srgbClr val="123D70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668085" y="1015248"/>
            <a:ext cx="6818001" cy="1136417"/>
            <a:chOff x="0" y="0"/>
            <a:chExt cx="1795687" cy="2993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820485" y="1206586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668085" y="1225615"/>
            <a:ext cx="6818001" cy="661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5" dirty="0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rPr>
              <a:t>JIRA MODEL </a:t>
            </a:r>
            <a:endParaRPr lang="en-US" sz="4005" dirty="0">
              <a:solidFill>
                <a:srgbClr val="123D70"/>
              </a:solidFill>
              <a:latin typeface="Aerospace bold" panose="00000500000000000000" charset="-128"/>
              <a:ea typeface="Aerospace bold" panose="00000500000000000000" charset="-128"/>
              <a:cs typeface="Aerospace bold" panose="00000500000000000000" charset="-128"/>
              <a:sym typeface="Aerospace bold" panose="00000500000000000000" charset="-128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4" name="Group 23"/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6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8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TextBox 23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27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 panose="02000500000000000000"/>
                    <a:ea typeface="Sukar Bold" panose="02000500000000000000"/>
                    <a:cs typeface="Sukar Bold" panose="02000500000000000000"/>
                    <a:sym typeface="Sukar Bold" panose="02000500000000000000"/>
                    <a:hlinkClick r:id="rId5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endParaR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 descr="A screenshot of a computer&#10;&#10;AI-generated content may be incorrect.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445" y="2561973"/>
            <a:ext cx="12960080" cy="656788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658800" y="1394360"/>
            <a:ext cx="6818001" cy="1136417"/>
            <a:chOff x="0" y="0"/>
            <a:chExt cx="1795687" cy="299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11200" y="1585698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172200" y="1604727"/>
            <a:ext cx="5943599" cy="661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5" dirty="0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rPr>
              <a:t>TEST CASES (Jira)</a:t>
            </a:r>
            <a:endParaRPr lang="en-US" sz="4005" dirty="0">
              <a:solidFill>
                <a:srgbClr val="123D70"/>
              </a:solidFill>
              <a:latin typeface="Aerospace bold" panose="00000500000000000000" charset="-128"/>
              <a:ea typeface="Aerospace bold" panose="00000500000000000000" charset="-128"/>
              <a:cs typeface="Aerospace bold" panose="00000500000000000000" charset="-128"/>
              <a:sym typeface="Aerospace bold" panose="00000500000000000000" charset="-128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9" name="Group 28"/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31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3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TextBox 23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32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 panose="02000500000000000000"/>
                    <a:ea typeface="Sukar Bold" panose="02000500000000000000"/>
                    <a:cs typeface="Sukar Bold" panose="02000500000000000000"/>
                    <a:sym typeface="Sukar Bold" panose="02000500000000000000"/>
                    <a:hlinkClick r:id="rId5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endParaRPr>
              </a:p>
            </p:txBody>
          </p:sp>
        </p:grpSp>
        <p:sp>
          <p:nvSpPr>
            <p:cNvPr id="30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A screenshot of a computer&#10;&#10;AI-generated content may be incorrect.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593" y="2893871"/>
            <a:ext cx="11956413" cy="602807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668085" y="1015248"/>
            <a:ext cx="6818001" cy="1136417"/>
            <a:chOff x="0" y="0"/>
            <a:chExt cx="1795687" cy="2993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820485" y="1206586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5668085" y="1225615"/>
            <a:ext cx="6818001" cy="661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5" dirty="0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rPr>
              <a:t>BUG REPORT (Jira) </a:t>
            </a:r>
            <a:endParaRPr lang="en-US" sz="4005" dirty="0">
              <a:solidFill>
                <a:srgbClr val="123D70"/>
              </a:solidFill>
              <a:latin typeface="Aerospace bold" panose="00000500000000000000" charset="-128"/>
              <a:ea typeface="Aerospace bold" panose="00000500000000000000" charset="-128"/>
              <a:cs typeface="Aerospace bold" panose="00000500000000000000" charset="-128"/>
              <a:sym typeface="Aerospace bold" panose="00000500000000000000" charset="-128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4" name="Group 23"/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6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8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TextBox 23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27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 panose="02000500000000000000"/>
                    <a:ea typeface="Sukar Bold" panose="02000500000000000000"/>
                    <a:cs typeface="Sukar Bold" panose="02000500000000000000"/>
                    <a:sym typeface="Sukar Bold" panose="02000500000000000000"/>
                    <a:hlinkClick r:id="rId5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endParaR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4718" y="2425845"/>
            <a:ext cx="13238564" cy="667102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4401962" y="1532087"/>
            <a:ext cx="9232771" cy="1136417"/>
            <a:chOff x="0" y="0"/>
            <a:chExt cx="2431676" cy="2993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31676" cy="299303"/>
            </a:xfrm>
            <a:custGeom>
              <a:avLst/>
              <a:gdLst/>
              <a:ahLst/>
              <a:cxnLst/>
              <a:rect l="l" t="t" r="r" b="b"/>
              <a:pathLst>
                <a:path w="2431676" h="299303">
                  <a:moveTo>
                    <a:pt x="83853" y="0"/>
                  </a:moveTo>
                  <a:lnTo>
                    <a:pt x="2347824" y="0"/>
                  </a:lnTo>
                  <a:cubicBezTo>
                    <a:pt x="2394134" y="0"/>
                    <a:pt x="2431676" y="37542"/>
                    <a:pt x="2431676" y="83853"/>
                  </a:cubicBezTo>
                  <a:lnTo>
                    <a:pt x="2431676" y="215451"/>
                  </a:lnTo>
                  <a:cubicBezTo>
                    <a:pt x="2431676" y="261761"/>
                    <a:pt x="2394134" y="299303"/>
                    <a:pt x="2347824" y="299303"/>
                  </a:cubicBezTo>
                  <a:lnTo>
                    <a:pt x="83853" y="299303"/>
                  </a:lnTo>
                  <a:cubicBezTo>
                    <a:pt x="37542" y="299303"/>
                    <a:pt x="0" y="261761"/>
                    <a:pt x="0" y="215451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431676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608339" y="1723426"/>
            <a:ext cx="9232771" cy="1136417"/>
            <a:chOff x="0" y="0"/>
            <a:chExt cx="2431676" cy="2993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31676" cy="299303"/>
            </a:xfrm>
            <a:custGeom>
              <a:avLst/>
              <a:gdLst/>
              <a:ahLst/>
              <a:cxnLst/>
              <a:rect l="l" t="t" r="r" b="b"/>
              <a:pathLst>
                <a:path w="2431676" h="299303">
                  <a:moveTo>
                    <a:pt x="83853" y="0"/>
                  </a:moveTo>
                  <a:lnTo>
                    <a:pt x="2347824" y="0"/>
                  </a:lnTo>
                  <a:cubicBezTo>
                    <a:pt x="2394134" y="0"/>
                    <a:pt x="2431676" y="37542"/>
                    <a:pt x="2431676" y="83853"/>
                  </a:cubicBezTo>
                  <a:lnTo>
                    <a:pt x="2431676" y="215451"/>
                  </a:lnTo>
                  <a:cubicBezTo>
                    <a:pt x="2431676" y="261761"/>
                    <a:pt x="2394134" y="299303"/>
                    <a:pt x="2347824" y="299303"/>
                  </a:cubicBezTo>
                  <a:lnTo>
                    <a:pt x="83853" y="299303"/>
                  </a:lnTo>
                  <a:cubicBezTo>
                    <a:pt x="37542" y="299303"/>
                    <a:pt x="0" y="261761"/>
                    <a:pt x="0" y="215451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431676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0" name="Freeform 20"/>
          <p:cNvSpPr/>
          <p:nvPr/>
        </p:nvSpPr>
        <p:spPr>
          <a:xfrm>
            <a:off x="1249204" y="3745065"/>
            <a:ext cx="6153725" cy="4299350"/>
          </a:xfrm>
          <a:custGeom>
            <a:avLst/>
            <a:gdLst/>
            <a:ahLst/>
            <a:cxnLst/>
            <a:rect l="l" t="t" r="r" b="b"/>
            <a:pathLst>
              <a:path w="6153725" h="4299350">
                <a:moveTo>
                  <a:pt x="0" y="0"/>
                </a:moveTo>
                <a:lnTo>
                  <a:pt x="6153725" y="0"/>
                </a:lnTo>
                <a:lnTo>
                  <a:pt x="6153725" y="4299350"/>
                </a:lnTo>
                <a:lnTo>
                  <a:pt x="0" y="429935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931" r="-152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8347168" y="3678390"/>
            <a:ext cx="7018176" cy="5004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20"/>
              </a:lnSpc>
            </a:pPr>
            <a:r>
              <a:rPr lang="en-US" sz="3585">
                <a:solidFill>
                  <a:srgbClr val="123D7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rPr>
              <a:t>Database testing is a type of software testing that focuses on verifying the accuracy, reliability, performance, and security of a database system. It ensures that the data stored in the database is consistent, valid, and can be correctly manipulated according to business requirements.</a:t>
            </a:r>
            <a:endParaRPr lang="en-US" sz="3585">
              <a:solidFill>
                <a:srgbClr val="123D70"/>
              </a:solidFill>
              <a:latin typeface="Sukar" panose="02000500000000000000"/>
              <a:ea typeface="Sukar" panose="02000500000000000000"/>
              <a:cs typeface="Sukar" panose="02000500000000000000"/>
              <a:sym typeface="Sukar" panose="02000500000000000000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4582152" y="1742454"/>
            <a:ext cx="892636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5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rPr>
              <a:t>DATABASE TESTING </a:t>
            </a:r>
            <a:endParaRPr lang="en-US" sz="4005">
              <a:solidFill>
                <a:srgbClr val="123D70"/>
              </a:solidFill>
              <a:latin typeface="Aerospace bold" panose="00000500000000000000" charset="-128"/>
              <a:ea typeface="Aerospace bold" panose="00000500000000000000" charset="-128"/>
              <a:cs typeface="Aerospace bold" panose="00000500000000000000" charset="-128"/>
              <a:sym typeface="Aerospace bold" panose="00000500000000000000" charset="-128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6" name="Group 25"/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8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0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TextBox 23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29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 panose="02000500000000000000"/>
                    <a:ea typeface="Sukar Bold" panose="02000500000000000000"/>
                    <a:cs typeface="Sukar Bold" panose="02000500000000000000"/>
                    <a:sym typeface="Sukar Bold" panose="02000500000000000000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endParaRPr>
              </a:p>
            </p:txBody>
          </p:sp>
        </p:grpSp>
        <p:sp>
          <p:nvSpPr>
            <p:cNvPr id="27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3442039" y="1907617"/>
            <a:ext cx="10192694" cy="1136417"/>
            <a:chOff x="0" y="0"/>
            <a:chExt cx="2684496" cy="2993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84496" cy="299303"/>
            </a:xfrm>
            <a:custGeom>
              <a:avLst/>
              <a:gdLst/>
              <a:ahLst/>
              <a:cxnLst/>
              <a:rect l="l" t="t" r="r" b="b"/>
              <a:pathLst>
                <a:path w="2684496" h="299303">
                  <a:moveTo>
                    <a:pt x="75956" y="0"/>
                  </a:moveTo>
                  <a:lnTo>
                    <a:pt x="2608540" y="0"/>
                  </a:lnTo>
                  <a:cubicBezTo>
                    <a:pt x="2628685" y="0"/>
                    <a:pt x="2648004" y="8002"/>
                    <a:pt x="2662249" y="22247"/>
                  </a:cubicBezTo>
                  <a:cubicBezTo>
                    <a:pt x="2676493" y="36491"/>
                    <a:pt x="2684496" y="55811"/>
                    <a:pt x="2684496" y="75956"/>
                  </a:cubicBezTo>
                  <a:lnTo>
                    <a:pt x="2684496" y="223348"/>
                  </a:lnTo>
                  <a:cubicBezTo>
                    <a:pt x="2684496" y="243492"/>
                    <a:pt x="2676493" y="262812"/>
                    <a:pt x="2662249" y="277056"/>
                  </a:cubicBezTo>
                  <a:cubicBezTo>
                    <a:pt x="2648004" y="291301"/>
                    <a:pt x="2628685" y="299303"/>
                    <a:pt x="2608540" y="299303"/>
                  </a:cubicBezTo>
                  <a:lnTo>
                    <a:pt x="75956" y="299303"/>
                  </a:lnTo>
                  <a:cubicBezTo>
                    <a:pt x="55811" y="299303"/>
                    <a:pt x="36491" y="291301"/>
                    <a:pt x="22247" y="277056"/>
                  </a:cubicBezTo>
                  <a:cubicBezTo>
                    <a:pt x="8002" y="262812"/>
                    <a:pt x="0" y="243492"/>
                    <a:pt x="0" y="223348"/>
                  </a:cubicBezTo>
                  <a:lnTo>
                    <a:pt x="0" y="75956"/>
                  </a:lnTo>
                  <a:cubicBezTo>
                    <a:pt x="0" y="55811"/>
                    <a:pt x="8002" y="36491"/>
                    <a:pt x="22247" y="22247"/>
                  </a:cubicBezTo>
                  <a:cubicBezTo>
                    <a:pt x="36491" y="8002"/>
                    <a:pt x="55811" y="0"/>
                    <a:pt x="75956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684496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129538" y="1723426"/>
            <a:ext cx="10711572" cy="1136417"/>
            <a:chOff x="0" y="0"/>
            <a:chExt cx="2821155" cy="2993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821155" cy="299303"/>
            </a:xfrm>
            <a:custGeom>
              <a:avLst/>
              <a:gdLst/>
              <a:ahLst/>
              <a:cxnLst/>
              <a:rect l="l" t="t" r="r" b="b"/>
              <a:pathLst>
                <a:path w="2821155" h="299303">
                  <a:moveTo>
                    <a:pt x="72276" y="0"/>
                  </a:moveTo>
                  <a:lnTo>
                    <a:pt x="2748879" y="0"/>
                  </a:lnTo>
                  <a:cubicBezTo>
                    <a:pt x="2788796" y="0"/>
                    <a:pt x="2821155" y="32359"/>
                    <a:pt x="2821155" y="72276"/>
                  </a:cubicBezTo>
                  <a:lnTo>
                    <a:pt x="2821155" y="227027"/>
                  </a:lnTo>
                  <a:cubicBezTo>
                    <a:pt x="2821155" y="246196"/>
                    <a:pt x="2813540" y="264580"/>
                    <a:pt x="2799985" y="278134"/>
                  </a:cubicBezTo>
                  <a:cubicBezTo>
                    <a:pt x="2786431" y="291688"/>
                    <a:pt x="2768047" y="299303"/>
                    <a:pt x="2748879" y="299303"/>
                  </a:cubicBezTo>
                  <a:lnTo>
                    <a:pt x="72276" y="299303"/>
                  </a:lnTo>
                  <a:cubicBezTo>
                    <a:pt x="53107" y="299303"/>
                    <a:pt x="34724" y="291688"/>
                    <a:pt x="21169" y="278134"/>
                  </a:cubicBezTo>
                  <a:cubicBezTo>
                    <a:pt x="7615" y="264580"/>
                    <a:pt x="0" y="246196"/>
                    <a:pt x="0" y="227027"/>
                  </a:cubicBezTo>
                  <a:lnTo>
                    <a:pt x="0" y="72276"/>
                  </a:lnTo>
                  <a:cubicBezTo>
                    <a:pt x="0" y="53107"/>
                    <a:pt x="7615" y="34724"/>
                    <a:pt x="21169" y="21169"/>
                  </a:cubicBezTo>
                  <a:cubicBezTo>
                    <a:pt x="34724" y="7615"/>
                    <a:pt x="53107" y="0"/>
                    <a:pt x="722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821155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735154" y="2051382"/>
            <a:ext cx="9606464" cy="70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5"/>
              </a:lnSpc>
            </a:pPr>
            <a:r>
              <a:rPr lang="en-US" sz="3705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rPr>
              <a:t>THE PROCESS OF DATABASE TESTING </a:t>
            </a:r>
            <a:endParaRPr lang="en-US" sz="3705">
              <a:solidFill>
                <a:srgbClr val="123D70"/>
              </a:solidFill>
              <a:latin typeface="Aerospace bold" panose="00000500000000000000" charset="-128"/>
              <a:ea typeface="Aerospace bold" panose="00000500000000000000" charset="-128"/>
              <a:cs typeface="Aerospace bold" panose="00000500000000000000" charset="-128"/>
              <a:sym typeface="Aerospace bold" panose="00000500000000000000" charset="-128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442039" y="3101184"/>
            <a:ext cx="9899579" cy="696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4235" lvl="1" indent="-432435" algn="l">
              <a:lnSpc>
                <a:spcPts val="9650"/>
              </a:lnSpc>
              <a:buFont typeface="Arial" panose="020B0604020202020204"/>
              <a:buChar char="•"/>
            </a:pPr>
            <a:r>
              <a:rPr lang="en-US" sz="4005" b="1">
                <a:solidFill>
                  <a:srgbClr val="204295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Environment Preparation</a:t>
            </a:r>
            <a:endParaRPr lang="en-US" sz="4005" b="1">
              <a:solidFill>
                <a:srgbClr val="204295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  <a:p>
            <a:pPr marL="844550" lvl="1" indent="-422275" algn="l">
              <a:lnSpc>
                <a:spcPts val="9425"/>
              </a:lnSpc>
              <a:buFont typeface="Arial" panose="020B0604020202020204"/>
              <a:buChar char="•"/>
            </a:pPr>
            <a:r>
              <a:rPr lang="en-US" sz="3910" b="1">
                <a:solidFill>
                  <a:srgbClr val="204295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Test Case Design</a:t>
            </a:r>
            <a:endParaRPr lang="en-US" sz="3910" b="1">
              <a:solidFill>
                <a:srgbClr val="204295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  <a:p>
            <a:pPr marL="824230" lvl="1" indent="-412115" algn="l">
              <a:lnSpc>
                <a:spcPts val="9200"/>
              </a:lnSpc>
              <a:buFont typeface="Arial" panose="020B0604020202020204"/>
              <a:buChar char="•"/>
            </a:pPr>
            <a:r>
              <a:rPr lang="en-US" sz="3820" b="1">
                <a:solidFill>
                  <a:srgbClr val="204295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Test Execution</a:t>
            </a:r>
            <a:endParaRPr lang="en-US" sz="3820" b="1">
              <a:solidFill>
                <a:srgbClr val="204295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  <a:p>
            <a:pPr marL="824230" lvl="1" indent="-412115" algn="l">
              <a:lnSpc>
                <a:spcPts val="9200"/>
              </a:lnSpc>
              <a:buFont typeface="Arial" panose="020B0604020202020204"/>
              <a:buChar char="•"/>
            </a:pPr>
            <a:r>
              <a:rPr lang="en-US" sz="3820" b="1">
                <a:solidFill>
                  <a:srgbClr val="204295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Result Analysis</a:t>
            </a:r>
            <a:endParaRPr lang="en-US" sz="3820" b="1">
              <a:solidFill>
                <a:srgbClr val="204295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  <a:p>
            <a:pPr marL="824230" lvl="1" indent="-412115" algn="l">
              <a:lnSpc>
                <a:spcPts val="9200"/>
              </a:lnSpc>
              <a:buFont typeface="Arial" panose="020B0604020202020204"/>
              <a:buChar char="•"/>
            </a:pPr>
            <a:r>
              <a:rPr lang="en-US" sz="3820" b="1">
                <a:solidFill>
                  <a:srgbClr val="204295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Reporting</a:t>
            </a:r>
            <a:endParaRPr lang="en-US" sz="3820" b="1">
              <a:solidFill>
                <a:srgbClr val="204295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  <a:p>
            <a:pPr algn="l">
              <a:lnSpc>
                <a:spcPts val="9650"/>
              </a:lnSpc>
            </a:pPr>
            <a:endParaRPr lang="en-US" sz="3820" b="1">
              <a:solidFill>
                <a:srgbClr val="204295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5" name="Group 24"/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7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9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TextBox 23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28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 panose="02000500000000000000"/>
                    <a:ea typeface="Sukar Bold" panose="02000500000000000000"/>
                    <a:cs typeface="Sukar Bold" panose="02000500000000000000"/>
                    <a:sym typeface="Sukar Bold" panose="02000500000000000000"/>
                    <a:hlinkClick r:id="rId5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endParaRPr>
              </a:p>
            </p:txBody>
          </p:sp>
        </p:grpSp>
        <p:sp>
          <p:nvSpPr>
            <p:cNvPr id="26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4401962" y="1532087"/>
            <a:ext cx="9232771" cy="1136417"/>
            <a:chOff x="0" y="0"/>
            <a:chExt cx="2431676" cy="2993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31676" cy="299303"/>
            </a:xfrm>
            <a:custGeom>
              <a:avLst/>
              <a:gdLst/>
              <a:ahLst/>
              <a:cxnLst/>
              <a:rect l="l" t="t" r="r" b="b"/>
              <a:pathLst>
                <a:path w="2431676" h="299303">
                  <a:moveTo>
                    <a:pt x="83853" y="0"/>
                  </a:moveTo>
                  <a:lnTo>
                    <a:pt x="2347824" y="0"/>
                  </a:lnTo>
                  <a:cubicBezTo>
                    <a:pt x="2394134" y="0"/>
                    <a:pt x="2431676" y="37542"/>
                    <a:pt x="2431676" y="83853"/>
                  </a:cubicBezTo>
                  <a:lnTo>
                    <a:pt x="2431676" y="215451"/>
                  </a:lnTo>
                  <a:cubicBezTo>
                    <a:pt x="2431676" y="261761"/>
                    <a:pt x="2394134" y="299303"/>
                    <a:pt x="2347824" y="299303"/>
                  </a:cubicBezTo>
                  <a:lnTo>
                    <a:pt x="83853" y="299303"/>
                  </a:lnTo>
                  <a:cubicBezTo>
                    <a:pt x="37542" y="299303"/>
                    <a:pt x="0" y="261761"/>
                    <a:pt x="0" y="215451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431676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608339" y="1723426"/>
            <a:ext cx="9232771" cy="1136417"/>
            <a:chOff x="0" y="0"/>
            <a:chExt cx="2431676" cy="2993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31676" cy="299303"/>
            </a:xfrm>
            <a:custGeom>
              <a:avLst/>
              <a:gdLst/>
              <a:ahLst/>
              <a:cxnLst/>
              <a:rect l="l" t="t" r="r" b="b"/>
              <a:pathLst>
                <a:path w="2431676" h="299303">
                  <a:moveTo>
                    <a:pt x="83853" y="0"/>
                  </a:moveTo>
                  <a:lnTo>
                    <a:pt x="2347824" y="0"/>
                  </a:lnTo>
                  <a:cubicBezTo>
                    <a:pt x="2394134" y="0"/>
                    <a:pt x="2431676" y="37542"/>
                    <a:pt x="2431676" y="83853"/>
                  </a:cubicBezTo>
                  <a:lnTo>
                    <a:pt x="2431676" y="215451"/>
                  </a:lnTo>
                  <a:cubicBezTo>
                    <a:pt x="2431676" y="261761"/>
                    <a:pt x="2394134" y="299303"/>
                    <a:pt x="2347824" y="299303"/>
                  </a:cubicBezTo>
                  <a:lnTo>
                    <a:pt x="83853" y="299303"/>
                  </a:lnTo>
                  <a:cubicBezTo>
                    <a:pt x="37542" y="299303"/>
                    <a:pt x="0" y="261761"/>
                    <a:pt x="0" y="215451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431676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582152" y="1742454"/>
            <a:ext cx="892636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5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rPr>
              <a:t>SAMPLES</a:t>
            </a:r>
            <a:endParaRPr lang="en-US" sz="4005">
              <a:solidFill>
                <a:srgbClr val="123D70"/>
              </a:solidFill>
              <a:latin typeface="Aerospace bold" panose="00000500000000000000" charset="-128"/>
              <a:ea typeface="Aerospace bold" panose="00000500000000000000" charset="-128"/>
              <a:cs typeface="Aerospace bold" panose="00000500000000000000" charset="-128"/>
              <a:sym typeface="Aerospace bold" panose="00000500000000000000" charset="-128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7" name="Group 26"/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9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1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TextBox 23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30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 panose="02000500000000000000"/>
                    <a:ea typeface="Sukar Bold" panose="02000500000000000000"/>
                    <a:cs typeface="Sukar Bold" panose="02000500000000000000"/>
                    <a:sym typeface="Sukar Bold" panose="02000500000000000000"/>
                    <a:hlinkClick r:id="rId5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endParaRPr>
              </a:p>
            </p:txBody>
          </p:sp>
        </p:grpSp>
        <p:sp>
          <p:nvSpPr>
            <p:cNvPr id="28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Screenshot 2025-12-07 033225"/>
          <p:cNvPicPr>
            <a:picLocks noChangeAspect="1"/>
          </p:cNvPicPr>
          <p:nvPr/>
        </p:nvPicPr>
        <p:blipFill>
          <a:blip r:embed="rId6"/>
          <a:srcRect b="17335"/>
          <a:stretch>
            <a:fillRect/>
          </a:stretch>
        </p:blipFill>
        <p:spPr>
          <a:xfrm>
            <a:off x="609600" y="3554730"/>
            <a:ext cx="8656320" cy="435800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7"/>
          <a:srcRect r="10020" b="23723"/>
          <a:stretch>
            <a:fillRect/>
          </a:stretch>
        </p:blipFill>
        <p:spPr>
          <a:xfrm>
            <a:off x="9753600" y="3679825"/>
            <a:ext cx="7614285" cy="42341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4401962" y="1532087"/>
            <a:ext cx="9232771" cy="1136417"/>
            <a:chOff x="0" y="0"/>
            <a:chExt cx="2431676" cy="2993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31676" cy="299303"/>
            </a:xfrm>
            <a:custGeom>
              <a:avLst/>
              <a:gdLst/>
              <a:ahLst/>
              <a:cxnLst/>
              <a:rect l="l" t="t" r="r" b="b"/>
              <a:pathLst>
                <a:path w="2431676" h="299303">
                  <a:moveTo>
                    <a:pt x="83853" y="0"/>
                  </a:moveTo>
                  <a:lnTo>
                    <a:pt x="2347824" y="0"/>
                  </a:lnTo>
                  <a:cubicBezTo>
                    <a:pt x="2394134" y="0"/>
                    <a:pt x="2431676" y="37542"/>
                    <a:pt x="2431676" y="83853"/>
                  </a:cubicBezTo>
                  <a:lnTo>
                    <a:pt x="2431676" y="215451"/>
                  </a:lnTo>
                  <a:cubicBezTo>
                    <a:pt x="2431676" y="261761"/>
                    <a:pt x="2394134" y="299303"/>
                    <a:pt x="2347824" y="299303"/>
                  </a:cubicBezTo>
                  <a:lnTo>
                    <a:pt x="83853" y="299303"/>
                  </a:lnTo>
                  <a:cubicBezTo>
                    <a:pt x="37542" y="299303"/>
                    <a:pt x="0" y="261761"/>
                    <a:pt x="0" y="215451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431676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608339" y="1723426"/>
            <a:ext cx="9232771" cy="1136417"/>
            <a:chOff x="0" y="0"/>
            <a:chExt cx="2431676" cy="2993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31676" cy="299303"/>
            </a:xfrm>
            <a:custGeom>
              <a:avLst/>
              <a:gdLst/>
              <a:ahLst/>
              <a:cxnLst/>
              <a:rect l="l" t="t" r="r" b="b"/>
              <a:pathLst>
                <a:path w="2431676" h="299303">
                  <a:moveTo>
                    <a:pt x="83853" y="0"/>
                  </a:moveTo>
                  <a:lnTo>
                    <a:pt x="2347824" y="0"/>
                  </a:lnTo>
                  <a:cubicBezTo>
                    <a:pt x="2394134" y="0"/>
                    <a:pt x="2431676" y="37542"/>
                    <a:pt x="2431676" y="83853"/>
                  </a:cubicBezTo>
                  <a:lnTo>
                    <a:pt x="2431676" y="215451"/>
                  </a:lnTo>
                  <a:cubicBezTo>
                    <a:pt x="2431676" y="261761"/>
                    <a:pt x="2394134" y="299303"/>
                    <a:pt x="2347824" y="299303"/>
                  </a:cubicBezTo>
                  <a:lnTo>
                    <a:pt x="83853" y="299303"/>
                  </a:lnTo>
                  <a:cubicBezTo>
                    <a:pt x="37542" y="299303"/>
                    <a:pt x="0" y="261761"/>
                    <a:pt x="0" y="215451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431676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5" name="TextBox 25"/>
          <p:cNvSpPr txBox="1"/>
          <p:nvPr/>
        </p:nvSpPr>
        <p:spPr>
          <a:xfrm>
            <a:off x="4582152" y="1742454"/>
            <a:ext cx="892636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5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rPr>
              <a:t>SAMPLES</a:t>
            </a:r>
            <a:endParaRPr lang="en-US" sz="4005">
              <a:solidFill>
                <a:srgbClr val="123D70"/>
              </a:solidFill>
              <a:latin typeface="Aerospace bold" panose="00000500000000000000" charset="-128"/>
              <a:ea typeface="Aerospace bold" panose="00000500000000000000" charset="-128"/>
              <a:cs typeface="Aerospace bold" panose="00000500000000000000" charset="-128"/>
              <a:sym typeface="Aerospace bold" panose="00000500000000000000" charset="-128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7" name="Group 26"/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9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1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TextBox 23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30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 panose="02000500000000000000"/>
                    <a:ea typeface="Sukar Bold" panose="02000500000000000000"/>
                    <a:cs typeface="Sukar Bold" panose="02000500000000000000"/>
                    <a:sym typeface="Sukar Bold" panose="02000500000000000000"/>
                    <a:hlinkClick r:id="rId5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endParaRPr>
              </a:p>
            </p:txBody>
          </p:sp>
        </p:grpSp>
        <p:sp>
          <p:nvSpPr>
            <p:cNvPr id="28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Screenshot 2025-12-04 163043"/>
          <p:cNvPicPr>
            <a:picLocks noChangeAspect="1"/>
          </p:cNvPicPr>
          <p:nvPr/>
        </p:nvPicPr>
        <p:blipFill>
          <a:blip r:embed="rId6"/>
          <a:srcRect r="400"/>
          <a:stretch>
            <a:fillRect/>
          </a:stretch>
        </p:blipFill>
        <p:spPr>
          <a:xfrm>
            <a:off x="2000250" y="3171825"/>
            <a:ext cx="14230350" cy="3943350"/>
          </a:xfrm>
          <a:prstGeom prst="rect">
            <a:avLst/>
          </a:prstGeom>
        </p:spPr>
      </p:pic>
      <p:pic>
        <p:nvPicPr>
          <p:cNvPr id="7" name="Picture 6" descr="Screenshot 2025-12-07 034200"/>
          <p:cNvPicPr>
            <a:picLocks noChangeAspect="1"/>
          </p:cNvPicPr>
          <p:nvPr/>
        </p:nvPicPr>
        <p:blipFill>
          <a:blip r:embed="rId7"/>
          <a:srcRect b="10078"/>
          <a:stretch>
            <a:fillRect/>
          </a:stretch>
        </p:blipFill>
        <p:spPr>
          <a:xfrm>
            <a:off x="3048000" y="7353300"/>
            <a:ext cx="11791950" cy="22098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975549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4"/>
                </a:lnTo>
                <a:lnTo>
                  <a:pt x="0" y="169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5735000" y="614724"/>
            <a:ext cx="6970401" cy="1327755"/>
            <a:chOff x="0" y="0"/>
            <a:chExt cx="9293867" cy="177034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9090667" cy="1515222"/>
              <a:chOff x="0" y="0"/>
              <a:chExt cx="1795687" cy="29930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C4DCFF"/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03200" y="255118"/>
              <a:ext cx="9090667" cy="1515222"/>
              <a:chOff x="0" y="0"/>
              <a:chExt cx="1795687" cy="29930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466834" y="331289"/>
              <a:ext cx="6156999" cy="956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5"/>
                </a:lnSpc>
              </a:pPr>
              <a:r>
                <a:rPr lang="en-US" sz="4005">
                  <a:solidFill>
                    <a:srgbClr val="123D70"/>
                  </a:solidFill>
                  <a:latin typeface="Aerospace bold" panose="00000500000000000000" charset="-128"/>
                  <a:ea typeface="Aerospace bold" panose="00000500000000000000" charset="-128"/>
                  <a:cs typeface="Aerospace bold" panose="00000500000000000000" charset="-128"/>
                  <a:sym typeface="Aerospace bold" panose="00000500000000000000" charset="-128"/>
                </a:rPr>
                <a:t>API TESTING</a:t>
              </a:r>
              <a:endParaRPr lang="en-US" sz="4005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117975" y="2634257"/>
            <a:ext cx="6204450" cy="68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85"/>
              </a:lnSpc>
            </a:pPr>
            <a:r>
              <a:rPr lang="en-US" sz="4220" b="1" dirty="0">
                <a:solidFill>
                  <a:srgbClr val="004AAD"/>
                </a:solidFill>
                <a:latin typeface="Poppins Bold" panose="00000800000000000000"/>
                <a:ea typeface="Poppins Bold" panose="00000800000000000000"/>
                <a:cs typeface="Poppins Bold" panose="00000800000000000000"/>
                <a:sym typeface="Poppins Bold" panose="00000800000000000000"/>
              </a:rPr>
              <a:t>What is API Testing?</a:t>
            </a:r>
            <a:endParaRPr lang="en-US" sz="4220" b="1" dirty="0">
              <a:solidFill>
                <a:srgbClr val="004AAD"/>
              </a:solidFill>
              <a:latin typeface="Poppins Bold" panose="00000800000000000000"/>
              <a:ea typeface="Poppins Bold" panose="00000800000000000000"/>
              <a:cs typeface="Poppins Bold" panose="00000800000000000000"/>
              <a:sym typeface="Poppins Bold" panose="00000800000000000000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841660" y="3966270"/>
            <a:ext cx="11450241" cy="353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0" lvl="1" indent="-431800" algn="l">
              <a:lnSpc>
                <a:spcPts val="9640"/>
              </a:lnSpc>
              <a:buFont typeface="Arial" panose="020B0604020202020204"/>
              <a:buChar char="•"/>
            </a:pPr>
            <a:r>
              <a:rPr lang="en-US" sz="4000" b="1" dirty="0">
                <a:solidFill>
                  <a:srgbClr val="204295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Testing API functionality and responses</a:t>
            </a:r>
            <a:endParaRPr lang="en-US" sz="4000" b="1" dirty="0">
              <a:solidFill>
                <a:srgbClr val="204295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  <a:p>
            <a:pPr marL="863600" lvl="1" indent="-431800" algn="l">
              <a:lnSpc>
                <a:spcPts val="9640"/>
              </a:lnSpc>
              <a:buFont typeface="Arial" panose="020B0604020202020204"/>
              <a:buChar char="•"/>
            </a:pPr>
            <a:r>
              <a:rPr lang="en-US" sz="4000" b="1" dirty="0">
                <a:solidFill>
                  <a:srgbClr val="204295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Ensuring correct request/response behavior</a:t>
            </a:r>
            <a:endParaRPr lang="en-US" sz="4000" b="1" dirty="0">
              <a:solidFill>
                <a:srgbClr val="204295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  <a:p>
            <a:pPr marL="863600" lvl="1" indent="-431800" algn="l">
              <a:lnSpc>
                <a:spcPts val="9640"/>
              </a:lnSpc>
              <a:buFont typeface="Arial" panose="020B0604020202020204"/>
              <a:buChar char="•"/>
            </a:pPr>
            <a:r>
              <a:rPr lang="en-US" sz="4000" b="1" dirty="0">
                <a:solidFill>
                  <a:srgbClr val="204295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Validating business logic without UI</a:t>
            </a:r>
            <a:endParaRPr lang="en-US" sz="4000" b="1" dirty="0">
              <a:solidFill>
                <a:srgbClr val="204295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7" name="Group 26"/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9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1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TextBox 23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30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 panose="02000500000000000000"/>
                    <a:ea typeface="Sukar Bold" panose="02000500000000000000"/>
                    <a:cs typeface="Sukar Bold" panose="02000500000000000000"/>
                    <a:sym typeface="Sukar Bold" panose="02000500000000000000"/>
                    <a:hlinkClick r:id="rId5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endParaRPr>
              </a:p>
            </p:txBody>
          </p:sp>
        </p:grpSp>
        <p:sp>
          <p:nvSpPr>
            <p:cNvPr id="28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975549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4"/>
                </a:lnTo>
                <a:lnTo>
                  <a:pt x="0" y="169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5735000" y="614724"/>
            <a:ext cx="6970401" cy="1327755"/>
            <a:chOff x="0" y="0"/>
            <a:chExt cx="9293867" cy="177034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9090667" cy="1515222"/>
              <a:chOff x="0" y="0"/>
              <a:chExt cx="1795687" cy="29930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C4DCFF"/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03200" y="255118"/>
              <a:ext cx="9090667" cy="1515222"/>
              <a:chOff x="0" y="0"/>
              <a:chExt cx="1795687" cy="29930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466834" y="331289"/>
              <a:ext cx="6382382" cy="956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5"/>
                </a:lnSpc>
              </a:pPr>
              <a:r>
                <a:rPr lang="en-US" sz="4005">
                  <a:solidFill>
                    <a:srgbClr val="123D70"/>
                  </a:solidFill>
                  <a:latin typeface="Aerospace bold" panose="00000500000000000000" charset="-128"/>
                  <a:ea typeface="Aerospace bold" panose="00000500000000000000" charset="-128"/>
                  <a:cs typeface="Aerospace bold" panose="00000500000000000000" charset="-128"/>
                  <a:sym typeface="Aerospace bold" panose="00000500000000000000" charset="-128"/>
                </a:rPr>
                <a:t>OUR API PROJECT</a:t>
              </a:r>
              <a:endParaRPr lang="en-US" sz="4005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3469565" y="3048221"/>
            <a:ext cx="10598639" cy="666849"/>
            <a:chOff x="3469565" y="3048221"/>
            <a:chExt cx="10598639" cy="666849"/>
          </a:xfrm>
        </p:grpSpPr>
        <p:sp>
          <p:nvSpPr>
            <p:cNvPr id="20" name="TextBox 20"/>
            <p:cNvSpPr txBox="1"/>
            <p:nvPr/>
          </p:nvSpPr>
          <p:spPr>
            <a:xfrm>
              <a:off x="4664342" y="3048221"/>
              <a:ext cx="9403862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200"/>
                </a:lnSpc>
              </a:pPr>
              <a:r>
                <a:rPr lang="en-US" sz="4000" b="1" dirty="0">
                  <a:solidFill>
                    <a:srgbClr val="004AAD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rPr>
                <a:t>Project Name:</a:t>
              </a:r>
              <a:r>
                <a:rPr lang="en-US" sz="4000" dirty="0">
                  <a:solidFill>
                    <a:srgbClr val="004AAD"/>
                  </a:solidFill>
                  <a:latin typeface="Sukar" panose="02000500000000000000"/>
                  <a:ea typeface="Sukar" panose="02000500000000000000"/>
                  <a:cs typeface="Sukar" panose="02000500000000000000"/>
                  <a:sym typeface="Sukar" panose="02000500000000000000"/>
                </a:rPr>
                <a:t> Automation Exercise API</a:t>
              </a:r>
              <a:endParaRPr lang="en-US" sz="4000" dirty="0">
                <a:solidFill>
                  <a:srgbClr val="004AAD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endParaRPr>
            </a:p>
          </p:txBody>
        </p:sp>
        <p:sp>
          <p:nvSpPr>
            <p:cNvPr id="21" name="AutoShape 21"/>
            <p:cNvSpPr/>
            <p:nvPr/>
          </p:nvSpPr>
          <p:spPr>
            <a:xfrm>
              <a:off x="3469565" y="3133835"/>
              <a:ext cx="637427" cy="529066"/>
            </a:xfrm>
            <a:prstGeom prst="rect">
              <a:avLst/>
            </a:prstGeom>
            <a:solidFill>
              <a:srgbClr val="86C7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462932" y="5168488"/>
            <a:ext cx="12253617" cy="666849"/>
            <a:chOff x="3462932" y="5942531"/>
            <a:chExt cx="12253617" cy="666849"/>
          </a:xfrm>
        </p:grpSpPr>
        <p:sp>
          <p:nvSpPr>
            <p:cNvPr id="22" name="AutoShape 22"/>
            <p:cNvSpPr/>
            <p:nvPr/>
          </p:nvSpPr>
          <p:spPr>
            <a:xfrm>
              <a:off x="3462932" y="6051751"/>
              <a:ext cx="637427" cy="454638"/>
            </a:xfrm>
            <a:prstGeom prst="rect">
              <a:avLst/>
            </a:prstGeom>
            <a:solidFill>
              <a:srgbClr val="56AAF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664342" y="5942531"/>
              <a:ext cx="11052207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200"/>
                </a:lnSpc>
              </a:pPr>
              <a:r>
                <a:rPr lang="en-US" sz="4000" b="1" dirty="0">
                  <a:solidFill>
                    <a:srgbClr val="004AAD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rPr>
                <a:t>Main HTTP Methods: </a:t>
              </a:r>
              <a:r>
                <a:rPr lang="en-US" sz="4000" dirty="0">
                  <a:solidFill>
                    <a:srgbClr val="004AAD"/>
                  </a:solidFill>
                  <a:latin typeface="Sukar" panose="02000500000000000000"/>
                  <a:ea typeface="Sukar" panose="02000500000000000000"/>
                  <a:cs typeface="Sukar" panose="02000500000000000000"/>
                  <a:sym typeface="Sukar" panose="02000500000000000000"/>
                </a:rPr>
                <a:t>GET – POST – PUT – DELETE</a:t>
              </a:r>
              <a:endParaRPr lang="en-US" sz="4000" dirty="0">
                <a:solidFill>
                  <a:srgbClr val="004AAD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462932" y="7288755"/>
            <a:ext cx="12236688" cy="635000"/>
            <a:chOff x="3462932" y="7288755"/>
            <a:chExt cx="12236688" cy="635000"/>
          </a:xfrm>
        </p:grpSpPr>
        <p:sp>
          <p:nvSpPr>
            <p:cNvPr id="23" name="AutoShape 23"/>
            <p:cNvSpPr/>
            <p:nvPr/>
          </p:nvSpPr>
          <p:spPr>
            <a:xfrm>
              <a:off x="3462932" y="7449364"/>
              <a:ext cx="637427" cy="454071"/>
            </a:xfrm>
            <a:prstGeom prst="rect">
              <a:avLst/>
            </a:prstGeom>
            <a:solidFill>
              <a:srgbClr val="3390D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647413" y="7288755"/>
              <a:ext cx="11052207" cy="635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5200"/>
                </a:lnSpc>
              </a:pPr>
              <a:r>
                <a:rPr lang="en-US" sz="4000" b="1">
                  <a:solidFill>
                    <a:srgbClr val="004AAD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rPr>
                <a:t>Tools:</a:t>
              </a:r>
              <a:r>
                <a:rPr lang="en-US" sz="4000">
                  <a:solidFill>
                    <a:srgbClr val="004AAD"/>
                  </a:solidFill>
                  <a:latin typeface="Sukar" panose="02000500000000000000"/>
                  <a:ea typeface="Sukar" panose="02000500000000000000"/>
                  <a:cs typeface="Sukar" panose="02000500000000000000"/>
                  <a:sym typeface="Sukar" panose="02000500000000000000"/>
                </a:rPr>
                <a:t> Postman - Newman</a:t>
              </a:r>
              <a:endParaRPr lang="en-US" sz="4000">
                <a:solidFill>
                  <a:srgbClr val="004AAD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33" name="Group 32"/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35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7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TextBox 23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36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 panose="02000500000000000000"/>
                    <a:ea typeface="Sukar Bold" panose="02000500000000000000"/>
                    <a:cs typeface="Sukar Bold" panose="02000500000000000000"/>
                    <a:sym typeface="Sukar Bold" panose="02000500000000000000"/>
                    <a:hlinkClick r:id="rId5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endParaRPr>
              </a:p>
            </p:txBody>
          </p:sp>
        </p:grpSp>
        <p:sp>
          <p:nvSpPr>
            <p:cNvPr id="34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3000436" y="-975549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4"/>
                </a:lnTo>
                <a:lnTo>
                  <a:pt x="0" y="169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668085" y="54527"/>
            <a:ext cx="6970401" cy="1327755"/>
            <a:chOff x="0" y="0"/>
            <a:chExt cx="9293867" cy="177034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9090667" cy="1515222"/>
              <a:chOff x="0" y="0"/>
              <a:chExt cx="1795687" cy="29930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C4DCFF"/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03200" y="255118"/>
              <a:ext cx="9090667" cy="1515222"/>
              <a:chOff x="0" y="0"/>
              <a:chExt cx="1795687" cy="29930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700600" y="331289"/>
              <a:ext cx="7995507" cy="956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5"/>
                </a:lnSpc>
              </a:pPr>
              <a:r>
                <a:rPr lang="en-US" sz="4005">
                  <a:solidFill>
                    <a:srgbClr val="123D70"/>
                  </a:solidFill>
                  <a:latin typeface="Aerospace bold" panose="00000500000000000000" charset="-128"/>
                  <a:ea typeface="Aerospace bold" panose="00000500000000000000" charset="-128"/>
                  <a:cs typeface="Aerospace bold" panose="00000500000000000000" charset="-128"/>
                  <a:sym typeface="Aerospace bold" panose="00000500000000000000" charset="-128"/>
                </a:rPr>
                <a:t>PROJECT STRUCTURE</a:t>
              </a:r>
              <a:endParaRPr lang="en-US" sz="4005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1882968" y="6385191"/>
            <a:ext cx="12782316" cy="1730109"/>
            <a:chOff x="1882968" y="6385191"/>
            <a:chExt cx="12782316" cy="1730109"/>
          </a:xfrm>
        </p:grpSpPr>
        <p:sp>
          <p:nvSpPr>
            <p:cNvPr id="19" name="Freeform 19"/>
            <p:cNvSpPr/>
            <p:nvPr/>
          </p:nvSpPr>
          <p:spPr>
            <a:xfrm>
              <a:off x="2225679" y="6735473"/>
              <a:ext cx="1044686" cy="1029546"/>
            </a:xfrm>
            <a:custGeom>
              <a:avLst/>
              <a:gdLst/>
              <a:ahLst/>
              <a:cxnLst/>
              <a:rect l="l" t="t" r="r" b="b"/>
              <a:pathLst>
                <a:path w="1044686" h="1029546">
                  <a:moveTo>
                    <a:pt x="0" y="0"/>
                  </a:moveTo>
                  <a:lnTo>
                    <a:pt x="1044686" y="0"/>
                  </a:lnTo>
                  <a:lnTo>
                    <a:pt x="1044686" y="1029545"/>
                  </a:lnTo>
                  <a:lnTo>
                    <a:pt x="0" y="1029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882968" y="6385191"/>
              <a:ext cx="1730109" cy="1730109"/>
            </a:xfrm>
            <a:custGeom>
              <a:avLst/>
              <a:gdLst/>
              <a:ahLst/>
              <a:cxnLst/>
              <a:rect l="l" t="t" r="r" b="b"/>
              <a:pathLst>
                <a:path w="1730109" h="1730109">
                  <a:moveTo>
                    <a:pt x="0" y="0"/>
                  </a:moveTo>
                  <a:lnTo>
                    <a:pt x="1730109" y="0"/>
                  </a:lnTo>
                  <a:lnTo>
                    <a:pt x="1730109" y="1730109"/>
                  </a:lnTo>
                  <a:lnTo>
                    <a:pt x="0" y="173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613077" y="6706898"/>
              <a:ext cx="11052207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200"/>
                </a:lnSpc>
              </a:pPr>
              <a:r>
                <a:rPr lang="en-US" sz="4000" b="1" dirty="0">
                  <a:solidFill>
                    <a:srgbClr val="004AAD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rPr>
                <a:t>Authentication </a:t>
              </a:r>
              <a:r>
                <a:rPr lang="en-US" sz="4000" dirty="0">
                  <a:solidFill>
                    <a:srgbClr val="004AAD"/>
                  </a:solidFill>
                  <a:latin typeface="Sukar" panose="02000500000000000000"/>
                  <a:ea typeface="Sukar" panose="02000500000000000000"/>
                  <a:cs typeface="Sukar" panose="02000500000000000000"/>
                  <a:sym typeface="Sukar" panose="02000500000000000000"/>
                </a:rPr>
                <a:t>(8 request)</a:t>
              </a:r>
              <a:endParaRPr lang="en-US" sz="4000" dirty="0">
                <a:solidFill>
                  <a:srgbClr val="004AAD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endParaRPr>
            </a:p>
          </p:txBody>
        </p:sp>
      </p:grpSp>
      <p:pic>
        <p:nvPicPr>
          <p:cNvPr id="38" name="Picture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31800" y="1714500"/>
            <a:ext cx="6818000" cy="7091816"/>
          </a:xfrm>
          <a:prstGeom prst="rect">
            <a:avLst/>
          </a:prstGeom>
        </p:spPr>
      </p:pic>
      <p:grpSp>
        <p:nvGrpSpPr>
          <p:cNvPr id="58" name="Group 57"/>
          <p:cNvGrpSpPr/>
          <p:nvPr/>
        </p:nvGrpSpPr>
        <p:grpSpPr>
          <a:xfrm>
            <a:off x="2225679" y="2476443"/>
            <a:ext cx="12439605" cy="1058121"/>
            <a:chOff x="2225679" y="2476443"/>
            <a:chExt cx="12439605" cy="1058121"/>
          </a:xfrm>
        </p:grpSpPr>
        <p:sp>
          <p:nvSpPr>
            <p:cNvPr id="41" name="Freeform 19"/>
            <p:cNvSpPr/>
            <p:nvPr/>
          </p:nvSpPr>
          <p:spPr>
            <a:xfrm>
              <a:off x="2225679" y="2505018"/>
              <a:ext cx="1044686" cy="1029546"/>
            </a:xfrm>
            <a:custGeom>
              <a:avLst/>
              <a:gdLst/>
              <a:ahLst/>
              <a:cxnLst/>
              <a:rect l="l" t="t" r="r" b="b"/>
              <a:pathLst>
                <a:path w="1044686" h="1029546">
                  <a:moveTo>
                    <a:pt x="0" y="0"/>
                  </a:moveTo>
                  <a:lnTo>
                    <a:pt x="1044686" y="0"/>
                  </a:lnTo>
                  <a:lnTo>
                    <a:pt x="1044686" y="1029545"/>
                  </a:lnTo>
                  <a:lnTo>
                    <a:pt x="0" y="1029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28"/>
            <p:cNvSpPr txBox="1"/>
            <p:nvPr/>
          </p:nvSpPr>
          <p:spPr>
            <a:xfrm>
              <a:off x="3613077" y="2476443"/>
              <a:ext cx="11052207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200"/>
                </a:lnSpc>
              </a:pPr>
              <a:r>
                <a:rPr lang="en-US" sz="4000" b="1" dirty="0">
                  <a:solidFill>
                    <a:srgbClr val="004AAD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rPr>
                <a:t>Browsing </a:t>
              </a:r>
              <a:r>
                <a:rPr lang="en-US" sz="4000" dirty="0">
                  <a:solidFill>
                    <a:srgbClr val="004AAD"/>
                  </a:solidFill>
                  <a:latin typeface="Sukar" panose="02000500000000000000"/>
                  <a:ea typeface="Sukar" panose="02000500000000000000"/>
                  <a:cs typeface="Sukar" panose="02000500000000000000"/>
                  <a:sym typeface="Sukar" panose="02000500000000000000"/>
                </a:rPr>
                <a:t>(4 request)</a:t>
              </a:r>
              <a:endParaRPr lang="en-US" sz="4000" dirty="0">
                <a:solidFill>
                  <a:srgbClr val="004AAD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endParaRPr>
            </a:p>
          </p:txBody>
        </p:sp>
        <p:pic>
          <p:nvPicPr>
            <p:cNvPr id="43" name="Graphic 42" descr="Internet outline"/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2286000" y="2555136"/>
              <a:ext cx="914400" cy="914400"/>
            </a:xfrm>
            <a:prstGeom prst="rect">
              <a:avLst/>
            </a:prstGeom>
          </p:spPr>
        </p:pic>
      </p:grpSp>
      <p:grpSp>
        <p:nvGrpSpPr>
          <p:cNvPr id="47" name="Group 46"/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48" name="Group 47"/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50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52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TextBox 23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51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 panose="02000500000000000000"/>
                    <a:ea typeface="Sukar Bold" panose="02000500000000000000"/>
                    <a:cs typeface="Sukar Bold" panose="02000500000000000000"/>
                    <a:sym typeface="Sukar Bold" panose="02000500000000000000"/>
                    <a:hlinkClick r:id="rId10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endParaRPr>
              </a:p>
            </p:txBody>
          </p:sp>
        </p:grpSp>
        <p:sp>
          <p:nvSpPr>
            <p:cNvPr id="49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225679" y="4430817"/>
            <a:ext cx="12439605" cy="1058121"/>
            <a:chOff x="2225679" y="3475722"/>
            <a:chExt cx="12439605" cy="1058121"/>
          </a:xfrm>
        </p:grpSpPr>
        <p:sp>
          <p:nvSpPr>
            <p:cNvPr id="44" name="Freeform 19"/>
            <p:cNvSpPr/>
            <p:nvPr/>
          </p:nvSpPr>
          <p:spPr>
            <a:xfrm>
              <a:off x="2225679" y="3504297"/>
              <a:ext cx="1044686" cy="1029546"/>
            </a:xfrm>
            <a:custGeom>
              <a:avLst/>
              <a:gdLst/>
              <a:ahLst/>
              <a:cxnLst/>
              <a:rect l="l" t="t" r="r" b="b"/>
              <a:pathLst>
                <a:path w="1044686" h="1029546">
                  <a:moveTo>
                    <a:pt x="0" y="0"/>
                  </a:moveTo>
                  <a:lnTo>
                    <a:pt x="1044686" y="0"/>
                  </a:lnTo>
                  <a:lnTo>
                    <a:pt x="1044686" y="1029545"/>
                  </a:lnTo>
                  <a:lnTo>
                    <a:pt x="0" y="1029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28"/>
            <p:cNvSpPr txBox="1"/>
            <p:nvPr/>
          </p:nvSpPr>
          <p:spPr>
            <a:xfrm>
              <a:off x="3613077" y="3475722"/>
              <a:ext cx="11052207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200"/>
                </a:lnSpc>
              </a:pPr>
              <a:r>
                <a:rPr lang="en-US" sz="4000" b="1" dirty="0">
                  <a:solidFill>
                    <a:srgbClr val="004AAD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rPr>
                <a:t>Search </a:t>
              </a:r>
              <a:r>
                <a:rPr lang="en-US" sz="4000" dirty="0">
                  <a:solidFill>
                    <a:srgbClr val="004AAD"/>
                  </a:solidFill>
                  <a:latin typeface="Sukar" panose="02000500000000000000"/>
                  <a:ea typeface="Sukar" panose="02000500000000000000"/>
                  <a:cs typeface="Sukar" panose="02000500000000000000"/>
                  <a:sym typeface="Sukar" panose="02000500000000000000"/>
                </a:rPr>
                <a:t>(2 request)</a:t>
              </a:r>
              <a:endParaRPr lang="en-US" sz="4000" dirty="0">
                <a:solidFill>
                  <a:srgbClr val="004AAD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endParaRPr>
            </a:p>
          </p:txBody>
        </p:sp>
        <p:pic>
          <p:nvPicPr>
            <p:cNvPr id="55" name="Graphic 54" descr="Magnifying glass with solid fill"/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359494" y="3584655"/>
              <a:ext cx="796106" cy="796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 flipV="1">
            <a:off x="1593562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2057400"/>
                </a:moveTo>
                <a:lnTo>
                  <a:pt x="3525140" y="2057400"/>
                </a:lnTo>
                <a:lnTo>
                  <a:pt x="352514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748691" y="909858"/>
            <a:ext cx="4790618" cy="694829"/>
            <a:chOff x="0" y="0"/>
            <a:chExt cx="1261727" cy="183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1727" cy="183000"/>
            </a:xfrm>
            <a:custGeom>
              <a:avLst/>
              <a:gdLst/>
              <a:ahLst/>
              <a:cxnLst/>
              <a:rect l="l" t="t" r="r" b="b"/>
              <a:pathLst>
                <a:path w="1261727" h="183000">
                  <a:moveTo>
                    <a:pt x="91500" y="0"/>
                  </a:moveTo>
                  <a:lnTo>
                    <a:pt x="1170227" y="0"/>
                  </a:lnTo>
                  <a:cubicBezTo>
                    <a:pt x="1194494" y="0"/>
                    <a:pt x="1217767" y="9640"/>
                    <a:pt x="1234927" y="26800"/>
                  </a:cubicBezTo>
                  <a:cubicBezTo>
                    <a:pt x="1252086" y="43959"/>
                    <a:pt x="1261727" y="67233"/>
                    <a:pt x="1261727" y="91500"/>
                  </a:cubicBezTo>
                  <a:lnTo>
                    <a:pt x="1261727" y="91500"/>
                  </a:lnTo>
                  <a:cubicBezTo>
                    <a:pt x="1261727" y="115767"/>
                    <a:pt x="1252086" y="139041"/>
                    <a:pt x="1234927" y="156201"/>
                  </a:cubicBezTo>
                  <a:cubicBezTo>
                    <a:pt x="1217767" y="173360"/>
                    <a:pt x="1194494" y="183000"/>
                    <a:pt x="1170227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61727" cy="211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3" name="Freeform 13"/>
          <p:cNvSpPr/>
          <p:nvPr/>
        </p:nvSpPr>
        <p:spPr>
          <a:xfrm rot="-10800000" flipH="1">
            <a:off x="-117276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3525140" y="0"/>
                </a:moveTo>
                <a:lnTo>
                  <a:pt x="0" y="0"/>
                </a:lnTo>
                <a:lnTo>
                  <a:pt x="0" y="2057400"/>
                </a:lnTo>
                <a:lnTo>
                  <a:pt x="3525140" y="2057400"/>
                </a:lnTo>
                <a:lnTo>
                  <a:pt x="352514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-53417" y="1814238"/>
            <a:ext cx="18290448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rPr>
              <a:t>OUR TESTEING TEAM </a:t>
            </a:r>
            <a:endParaRPr lang="en-US" sz="9000">
              <a:solidFill>
                <a:srgbClr val="123D70"/>
              </a:solidFill>
              <a:latin typeface="Aerospace bold" panose="00000500000000000000" charset="-128"/>
              <a:ea typeface="Aerospace bold" panose="00000500000000000000" charset="-128"/>
              <a:cs typeface="Aerospace bold" panose="00000500000000000000" charset="-128"/>
              <a:sym typeface="Aerospace bold" panose="00000500000000000000" charset="-128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5920086" y="5851558"/>
            <a:ext cx="6818001" cy="905149"/>
            <a:chOff x="5920086" y="6324326"/>
            <a:chExt cx="6818001" cy="905149"/>
          </a:xfrm>
        </p:grpSpPr>
        <p:grpSp>
          <p:nvGrpSpPr>
            <p:cNvPr id="10" name="Group 10"/>
            <p:cNvGrpSpPr/>
            <p:nvPr/>
          </p:nvGrpSpPr>
          <p:grpSpPr>
            <a:xfrm>
              <a:off x="5920086" y="6324326"/>
              <a:ext cx="6818001" cy="905149"/>
              <a:chOff x="0" y="0"/>
              <a:chExt cx="1795687" cy="23839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95687" cy="23839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38393">
                    <a:moveTo>
                      <a:pt x="56776" y="0"/>
                    </a:moveTo>
                    <a:lnTo>
                      <a:pt x="1738912" y="0"/>
                    </a:lnTo>
                    <a:cubicBezTo>
                      <a:pt x="1770268" y="0"/>
                      <a:pt x="1795687" y="25419"/>
                      <a:pt x="1795687" y="56776"/>
                    </a:cubicBezTo>
                    <a:lnTo>
                      <a:pt x="1795687" y="181618"/>
                    </a:lnTo>
                    <a:cubicBezTo>
                      <a:pt x="1795687" y="196675"/>
                      <a:pt x="1789706" y="211116"/>
                      <a:pt x="1779058" y="221764"/>
                    </a:cubicBezTo>
                    <a:cubicBezTo>
                      <a:pt x="1768411" y="232411"/>
                      <a:pt x="1753970" y="238393"/>
                      <a:pt x="1738912" y="238393"/>
                    </a:cubicBezTo>
                    <a:lnTo>
                      <a:pt x="56776" y="238393"/>
                    </a:lnTo>
                    <a:cubicBezTo>
                      <a:pt x="41718" y="238393"/>
                      <a:pt x="27277" y="232411"/>
                      <a:pt x="16629" y="221764"/>
                    </a:cubicBezTo>
                    <a:cubicBezTo>
                      <a:pt x="5982" y="211116"/>
                      <a:pt x="0" y="196675"/>
                      <a:pt x="0" y="181618"/>
                    </a:cubicBezTo>
                    <a:lnTo>
                      <a:pt x="0" y="56776"/>
                    </a:lnTo>
                    <a:cubicBezTo>
                      <a:pt x="0" y="41718"/>
                      <a:pt x="5982" y="27277"/>
                      <a:pt x="16629" y="16629"/>
                    </a:cubicBezTo>
                    <a:cubicBezTo>
                      <a:pt x="27277" y="5982"/>
                      <a:pt x="41718" y="0"/>
                      <a:pt x="56776" y="0"/>
                    </a:cubicBezTo>
                    <a:close/>
                  </a:path>
                </a:pathLst>
              </a:custGeom>
              <a:solidFill>
                <a:srgbClr val="E4E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795687" cy="266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5920086" y="6390806"/>
              <a:ext cx="6818001" cy="730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5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rPr>
                <a:t>Zahraa Mohamed</a:t>
              </a:r>
              <a:endParaRPr lang="en-US" sz="4095" b="1" dirty="0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endParaRP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584220" y="962025"/>
            <a:ext cx="511956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DEPI| 2025</a:t>
            </a:r>
            <a:endParaRPr lang="en-US" sz="3000" b="1">
              <a:solidFill>
                <a:srgbClr val="123D70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</p:txBody>
      </p:sp>
      <p:sp>
        <p:nvSpPr>
          <p:cNvPr id="17" name="AutoShape 17"/>
          <p:cNvSpPr/>
          <p:nvPr/>
        </p:nvSpPr>
        <p:spPr>
          <a:xfrm flipV="1">
            <a:off x="11539309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V="1">
            <a:off x="5787193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5682806" y="3828228"/>
            <a:ext cx="7055281" cy="905149"/>
            <a:chOff x="5682806" y="3828228"/>
            <a:chExt cx="7055281" cy="905149"/>
          </a:xfrm>
        </p:grpSpPr>
        <p:grpSp>
          <p:nvGrpSpPr>
            <p:cNvPr id="19" name="Group 19"/>
            <p:cNvGrpSpPr/>
            <p:nvPr/>
          </p:nvGrpSpPr>
          <p:grpSpPr>
            <a:xfrm>
              <a:off x="5920086" y="3828228"/>
              <a:ext cx="6818001" cy="905149"/>
              <a:chOff x="0" y="0"/>
              <a:chExt cx="1795687" cy="23839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795687" cy="23839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38393">
                    <a:moveTo>
                      <a:pt x="56776" y="0"/>
                    </a:moveTo>
                    <a:lnTo>
                      <a:pt x="1738912" y="0"/>
                    </a:lnTo>
                    <a:cubicBezTo>
                      <a:pt x="1770268" y="0"/>
                      <a:pt x="1795687" y="25419"/>
                      <a:pt x="1795687" y="56776"/>
                    </a:cubicBezTo>
                    <a:lnTo>
                      <a:pt x="1795687" y="181618"/>
                    </a:lnTo>
                    <a:cubicBezTo>
                      <a:pt x="1795687" y="196675"/>
                      <a:pt x="1789706" y="211116"/>
                      <a:pt x="1779058" y="221764"/>
                    </a:cubicBezTo>
                    <a:cubicBezTo>
                      <a:pt x="1768411" y="232411"/>
                      <a:pt x="1753970" y="238393"/>
                      <a:pt x="1738912" y="238393"/>
                    </a:cubicBezTo>
                    <a:lnTo>
                      <a:pt x="56776" y="238393"/>
                    </a:lnTo>
                    <a:cubicBezTo>
                      <a:pt x="41718" y="238393"/>
                      <a:pt x="27277" y="232411"/>
                      <a:pt x="16629" y="221764"/>
                    </a:cubicBezTo>
                    <a:cubicBezTo>
                      <a:pt x="5982" y="211116"/>
                      <a:pt x="0" y="196675"/>
                      <a:pt x="0" y="181618"/>
                    </a:cubicBezTo>
                    <a:lnTo>
                      <a:pt x="0" y="56776"/>
                    </a:lnTo>
                    <a:cubicBezTo>
                      <a:pt x="0" y="41718"/>
                      <a:pt x="5982" y="27277"/>
                      <a:pt x="16629" y="16629"/>
                    </a:cubicBezTo>
                    <a:cubicBezTo>
                      <a:pt x="27277" y="5982"/>
                      <a:pt x="41718" y="0"/>
                      <a:pt x="56776" y="0"/>
                    </a:cubicBezTo>
                    <a:close/>
                  </a:path>
                </a:pathLst>
              </a:custGeom>
              <a:solidFill>
                <a:srgbClr val="E4E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1795687" cy="266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5682806" y="3951831"/>
              <a:ext cx="6818001" cy="730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5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rPr>
                <a:t>Areeg Abdo</a:t>
              </a:r>
              <a:endParaRPr lang="en-US" sz="4095" b="1" dirty="0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920086" y="4839893"/>
            <a:ext cx="6818001" cy="905149"/>
            <a:chOff x="5920086" y="5076277"/>
            <a:chExt cx="6818001" cy="905149"/>
          </a:xfrm>
        </p:grpSpPr>
        <p:grpSp>
          <p:nvGrpSpPr>
            <p:cNvPr id="23" name="Group 23"/>
            <p:cNvGrpSpPr/>
            <p:nvPr/>
          </p:nvGrpSpPr>
          <p:grpSpPr>
            <a:xfrm>
              <a:off x="5920086" y="5076277"/>
              <a:ext cx="6818001" cy="905149"/>
              <a:chOff x="0" y="0"/>
              <a:chExt cx="1795687" cy="23839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795687" cy="23839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38393">
                    <a:moveTo>
                      <a:pt x="56776" y="0"/>
                    </a:moveTo>
                    <a:lnTo>
                      <a:pt x="1738912" y="0"/>
                    </a:lnTo>
                    <a:cubicBezTo>
                      <a:pt x="1770268" y="0"/>
                      <a:pt x="1795687" y="25419"/>
                      <a:pt x="1795687" y="56776"/>
                    </a:cubicBezTo>
                    <a:lnTo>
                      <a:pt x="1795687" y="181618"/>
                    </a:lnTo>
                    <a:cubicBezTo>
                      <a:pt x="1795687" y="196675"/>
                      <a:pt x="1789706" y="211116"/>
                      <a:pt x="1779058" y="221764"/>
                    </a:cubicBezTo>
                    <a:cubicBezTo>
                      <a:pt x="1768411" y="232411"/>
                      <a:pt x="1753970" y="238393"/>
                      <a:pt x="1738912" y="238393"/>
                    </a:cubicBezTo>
                    <a:lnTo>
                      <a:pt x="56776" y="238393"/>
                    </a:lnTo>
                    <a:cubicBezTo>
                      <a:pt x="41718" y="238393"/>
                      <a:pt x="27277" y="232411"/>
                      <a:pt x="16629" y="221764"/>
                    </a:cubicBezTo>
                    <a:cubicBezTo>
                      <a:pt x="5982" y="211116"/>
                      <a:pt x="0" y="196675"/>
                      <a:pt x="0" y="181618"/>
                    </a:cubicBezTo>
                    <a:lnTo>
                      <a:pt x="0" y="56776"/>
                    </a:lnTo>
                    <a:cubicBezTo>
                      <a:pt x="0" y="41718"/>
                      <a:pt x="5982" y="27277"/>
                      <a:pt x="16629" y="16629"/>
                    </a:cubicBezTo>
                    <a:cubicBezTo>
                      <a:pt x="27277" y="5982"/>
                      <a:pt x="41718" y="0"/>
                      <a:pt x="56776" y="0"/>
                    </a:cubicBezTo>
                    <a:close/>
                  </a:path>
                </a:pathLst>
              </a:custGeom>
              <a:solidFill>
                <a:srgbClr val="E4E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795687" cy="266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5920086" y="5142757"/>
              <a:ext cx="6818001" cy="730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5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rPr>
                <a:t>Reem Salah</a:t>
              </a:r>
              <a:endParaRPr lang="en-US" sz="4095" b="1" dirty="0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20086" y="6863223"/>
            <a:ext cx="6818001" cy="905149"/>
            <a:chOff x="5920086" y="7098300"/>
            <a:chExt cx="6818001" cy="905149"/>
          </a:xfrm>
        </p:grpSpPr>
        <p:grpSp>
          <p:nvGrpSpPr>
            <p:cNvPr id="27" name="Group 27"/>
            <p:cNvGrpSpPr/>
            <p:nvPr/>
          </p:nvGrpSpPr>
          <p:grpSpPr>
            <a:xfrm>
              <a:off x="5920086" y="7098300"/>
              <a:ext cx="6818001" cy="905149"/>
              <a:chOff x="0" y="0"/>
              <a:chExt cx="1795687" cy="23839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795687" cy="23839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38393">
                    <a:moveTo>
                      <a:pt x="56776" y="0"/>
                    </a:moveTo>
                    <a:lnTo>
                      <a:pt x="1738912" y="0"/>
                    </a:lnTo>
                    <a:cubicBezTo>
                      <a:pt x="1770268" y="0"/>
                      <a:pt x="1795687" y="25419"/>
                      <a:pt x="1795687" y="56776"/>
                    </a:cubicBezTo>
                    <a:lnTo>
                      <a:pt x="1795687" y="181618"/>
                    </a:lnTo>
                    <a:cubicBezTo>
                      <a:pt x="1795687" y="196675"/>
                      <a:pt x="1789706" y="211116"/>
                      <a:pt x="1779058" y="221764"/>
                    </a:cubicBezTo>
                    <a:cubicBezTo>
                      <a:pt x="1768411" y="232411"/>
                      <a:pt x="1753970" y="238393"/>
                      <a:pt x="1738912" y="238393"/>
                    </a:cubicBezTo>
                    <a:lnTo>
                      <a:pt x="56776" y="238393"/>
                    </a:lnTo>
                    <a:cubicBezTo>
                      <a:pt x="41718" y="238393"/>
                      <a:pt x="27277" y="232411"/>
                      <a:pt x="16629" y="221764"/>
                    </a:cubicBezTo>
                    <a:cubicBezTo>
                      <a:pt x="5982" y="211116"/>
                      <a:pt x="0" y="196675"/>
                      <a:pt x="0" y="181618"/>
                    </a:cubicBezTo>
                    <a:lnTo>
                      <a:pt x="0" y="56776"/>
                    </a:lnTo>
                    <a:cubicBezTo>
                      <a:pt x="0" y="41718"/>
                      <a:pt x="5982" y="27277"/>
                      <a:pt x="16629" y="16629"/>
                    </a:cubicBezTo>
                    <a:cubicBezTo>
                      <a:pt x="27277" y="5982"/>
                      <a:pt x="41718" y="0"/>
                      <a:pt x="56776" y="0"/>
                    </a:cubicBezTo>
                    <a:close/>
                  </a:path>
                </a:pathLst>
              </a:custGeom>
              <a:solidFill>
                <a:srgbClr val="E4E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795687" cy="266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5920086" y="7231931"/>
              <a:ext cx="6818001" cy="730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5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rPr>
                <a:t>Ahmed Atef</a:t>
              </a:r>
              <a:endParaRPr lang="en-US" sz="4095" b="1" dirty="0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endParaRPr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920086" y="7874888"/>
            <a:ext cx="6818001" cy="905149"/>
            <a:chOff x="5920086" y="8820424"/>
            <a:chExt cx="6818001" cy="905149"/>
          </a:xfrm>
        </p:grpSpPr>
        <p:grpSp>
          <p:nvGrpSpPr>
            <p:cNvPr id="31" name="Group 31"/>
            <p:cNvGrpSpPr/>
            <p:nvPr/>
          </p:nvGrpSpPr>
          <p:grpSpPr>
            <a:xfrm>
              <a:off x="5920086" y="8820424"/>
              <a:ext cx="6818001" cy="905149"/>
              <a:chOff x="0" y="0"/>
              <a:chExt cx="1795687" cy="238393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795687" cy="23839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38393">
                    <a:moveTo>
                      <a:pt x="56776" y="0"/>
                    </a:moveTo>
                    <a:lnTo>
                      <a:pt x="1738912" y="0"/>
                    </a:lnTo>
                    <a:cubicBezTo>
                      <a:pt x="1770268" y="0"/>
                      <a:pt x="1795687" y="25419"/>
                      <a:pt x="1795687" y="56776"/>
                    </a:cubicBezTo>
                    <a:lnTo>
                      <a:pt x="1795687" y="181618"/>
                    </a:lnTo>
                    <a:cubicBezTo>
                      <a:pt x="1795687" y="196675"/>
                      <a:pt x="1789706" y="211116"/>
                      <a:pt x="1779058" y="221764"/>
                    </a:cubicBezTo>
                    <a:cubicBezTo>
                      <a:pt x="1768411" y="232411"/>
                      <a:pt x="1753970" y="238393"/>
                      <a:pt x="1738912" y="238393"/>
                    </a:cubicBezTo>
                    <a:lnTo>
                      <a:pt x="56776" y="238393"/>
                    </a:lnTo>
                    <a:cubicBezTo>
                      <a:pt x="41718" y="238393"/>
                      <a:pt x="27277" y="232411"/>
                      <a:pt x="16629" y="221764"/>
                    </a:cubicBezTo>
                    <a:cubicBezTo>
                      <a:pt x="5982" y="211116"/>
                      <a:pt x="0" y="196675"/>
                      <a:pt x="0" y="181618"/>
                    </a:cubicBezTo>
                    <a:lnTo>
                      <a:pt x="0" y="56776"/>
                    </a:lnTo>
                    <a:cubicBezTo>
                      <a:pt x="0" y="41718"/>
                      <a:pt x="5982" y="27277"/>
                      <a:pt x="16629" y="16629"/>
                    </a:cubicBezTo>
                    <a:cubicBezTo>
                      <a:pt x="27277" y="5982"/>
                      <a:pt x="41718" y="0"/>
                      <a:pt x="56776" y="0"/>
                    </a:cubicBezTo>
                    <a:close/>
                  </a:path>
                </a:pathLst>
              </a:custGeom>
              <a:solidFill>
                <a:srgbClr val="E4E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28575"/>
                <a:ext cx="1795687" cy="266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5920086" y="8886904"/>
              <a:ext cx="6818001" cy="730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5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rPr>
                <a:t>Mahmoud Hamdy</a:t>
              </a:r>
              <a:endParaRPr lang="en-US" sz="4095" b="1" dirty="0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endParaRP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5943600" y="8886551"/>
            <a:ext cx="6818001" cy="905149"/>
            <a:chOff x="11546199" y="5533751"/>
            <a:chExt cx="6818001" cy="905149"/>
          </a:xfrm>
        </p:grpSpPr>
        <p:grpSp>
          <p:nvGrpSpPr>
            <p:cNvPr id="35" name="Group 19"/>
            <p:cNvGrpSpPr/>
            <p:nvPr/>
          </p:nvGrpSpPr>
          <p:grpSpPr>
            <a:xfrm>
              <a:off x="11546199" y="5533751"/>
              <a:ext cx="6818001" cy="905149"/>
              <a:chOff x="0" y="0"/>
              <a:chExt cx="1795687" cy="238393"/>
            </a:xfrm>
          </p:grpSpPr>
          <p:sp>
            <p:nvSpPr>
              <p:cNvPr id="36" name="Freeform 20"/>
              <p:cNvSpPr/>
              <p:nvPr/>
            </p:nvSpPr>
            <p:spPr>
              <a:xfrm>
                <a:off x="0" y="0"/>
                <a:ext cx="1795687" cy="23839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38393">
                    <a:moveTo>
                      <a:pt x="56776" y="0"/>
                    </a:moveTo>
                    <a:lnTo>
                      <a:pt x="1738912" y="0"/>
                    </a:lnTo>
                    <a:cubicBezTo>
                      <a:pt x="1770268" y="0"/>
                      <a:pt x="1795687" y="25419"/>
                      <a:pt x="1795687" y="56776"/>
                    </a:cubicBezTo>
                    <a:lnTo>
                      <a:pt x="1795687" y="181618"/>
                    </a:lnTo>
                    <a:cubicBezTo>
                      <a:pt x="1795687" y="196675"/>
                      <a:pt x="1789706" y="211116"/>
                      <a:pt x="1779058" y="221764"/>
                    </a:cubicBezTo>
                    <a:cubicBezTo>
                      <a:pt x="1768411" y="232411"/>
                      <a:pt x="1753970" y="238393"/>
                      <a:pt x="1738912" y="238393"/>
                    </a:cubicBezTo>
                    <a:lnTo>
                      <a:pt x="56776" y="238393"/>
                    </a:lnTo>
                    <a:cubicBezTo>
                      <a:pt x="41718" y="238393"/>
                      <a:pt x="27277" y="232411"/>
                      <a:pt x="16629" y="221764"/>
                    </a:cubicBezTo>
                    <a:cubicBezTo>
                      <a:pt x="5982" y="211116"/>
                      <a:pt x="0" y="196675"/>
                      <a:pt x="0" y="181618"/>
                    </a:cubicBezTo>
                    <a:lnTo>
                      <a:pt x="0" y="56776"/>
                    </a:lnTo>
                    <a:cubicBezTo>
                      <a:pt x="0" y="41718"/>
                      <a:pt x="5982" y="27277"/>
                      <a:pt x="16629" y="16629"/>
                    </a:cubicBezTo>
                    <a:cubicBezTo>
                      <a:pt x="27277" y="5982"/>
                      <a:pt x="41718" y="0"/>
                      <a:pt x="56776" y="0"/>
                    </a:cubicBezTo>
                    <a:close/>
                  </a:path>
                </a:pathLst>
              </a:custGeom>
              <a:solidFill>
                <a:srgbClr val="E4E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21"/>
              <p:cNvSpPr txBox="1"/>
              <p:nvPr/>
            </p:nvSpPr>
            <p:spPr>
              <a:xfrm>
                <a:off x="0" y="-28575"/>
                <a:ext cx="1795687" cy="266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38" name="TextBox 22"/>
            <p:cNvSpPr txBox="1"/>
            <p:nvPr/>
          </p:nvSpPr>
          <p:spPr>
            <a:xfrm>
              <a:off x="11546199" y="5600700"/>
              <a:ext cx="6818001" cy="730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5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rPr>
                <a:t>Mohamed Abdelfattah</a:t>
              </a:r>
              <a:endParaRPr lang="en-US" sz="4095" b="1" dirty="0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3000436" y="-975549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4"/>
                </a:lnTo>
                <a:lnTo>
                  <a:pt x="0" y="169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626536" y="223033"/>
            <a:ext cx="6679156" cy="1272278"/>
            <a:chOff x="0" y="0"/>
            <a:chExt cx="8905542" cy="169637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8710832" cy="1451912"/>
              <a:chOff x="0" y="0"/>
              <a:chExt cx="1795687" cy="29930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C4DCFF"/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94710" y="244458"/>
              <a:ext cx="8710832" cy="1451912"/>
              <a:chOff x="0" y="0"/>
              <a:chExt cx="1795687" cy="29930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671327" y="311079"/>
              <a:ext cx="7661430" cy="92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0"/>
                </a:lnSpc>
              </a:pPr>
              <a:r>
                <a:rPr lang="en-US" sz="3835">
                  <a:solidFill>
                    <a:srgbClr val="123D70"/>
                  </a:solidFill>
                  <a:latin typeface="Aerospace bold" panose="00000500000000000000" charset="-128"/>
                  <a:ea typeface="Aerospace bold" panose="00000500000000000000" charset="-128"/>
                  <a:cs typeface="Aerospace bold" panose="00000500000000000000" charset="-128"/>
                  <a:sym typeface="Aerospace bold" panose="00000500000000000000" charset="-128"/>
                </a:rPr>
                <a:t>SAMPLES</a:t>
              </a:r>
              <a:endParaRPr lang="en-US" sz="3835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32" name="Group 31"/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34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6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TextBox 23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35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 panose="02000500000000000000"/>
                    <a:ea typeface="Sukar Bold" panose="02000500000000000000"/>
                    <a:cs typeface="Sukar Bold" panose="02000500000000000000"/>
                    <a:sym typeface="Sukar Bold" panose="02000500000000000000"/>
                    <a:hlinkClick r:id="rId5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endParaRPr>
              </a:p>
            </p:txBody>
          </p:sp>
        </p:grpSp>
        <p:sp>
          <p:nvSpPr>
            <p:cNvPr id="33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9174" y="1610942"/>
            <a:ext cx="7090426" cy="7332335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8981" y="6667500"/>
            <a:ext cx="2544212" cy="2027028"/>
          </a:xfrm>
          <a:prstGeom prst="rect">
            <a:avLst/>
          </a:prstGeom>
        </p:spPr>
      </p:pic>
      <p:cxnSp>
        <p:nvCxnSpPr>
          <p:cNvPr id="43" name="Straight Connector 42"/>
          <p:cNvCxnSpPr/>
          <p:nvPr/>
        </p:nvCxnSpPr>
        <p:spPr>
          <a:xfrm>
            <a:off x="4947981" y="6438900"/>
            <a:ext cx="0" cy="24020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34600" y="1638300"/>
            <a:ext cx="6821145" cy="729982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76703" y="7454008"/>
            <a:ext cx="2082132" cy="147046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3000436" y="-975549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4"/>
                </a:lnTo>
                <a:lnTo>
                  <a:pt x="0" y="169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761841" y="222179"/>
            <a:ext cx="6688118" cy="1273985"/>
            <a:chOff x="0" y="0"/>
            <a:chExt cx="8917491" cy="169864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8722520" cy="1453860"/>
              <a:chOff x="0" y="0"/>
              <a:chExt cx="1795687" cy="29930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C4DCFF"/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94971" y="244786"/>
              <a:ext cx="8722520" cy="1453860"/>
              <a:chOff x="0" y="0"/>
              <a:chExt cx="1795687" cy="29930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672227" y="311701"/>
              <a:ext cx="8050292" cy="924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80"/>
                </a:lnSpc>
              </a:pPr>
              <a:r>
                <a:rPr lang="en-US" sz="3840">
                  <a:solidFill>
                    <a:srgbClr val="123D70"/>
                  </a:solidFill>
                  <a:latin typeface="Aerospace bold" panose="00000500000000000000" charset="-128"/>
                  <a:ea typeface="Aerospace bold" panose="00000500000000000000" charset="-128"/>
                  <a:cs typeface="Aerospace bold" panose="00000500000000000000" charset="-128"/>
                  <a:sym typeface="Aerospace bold" panose="00000500000000000000" charset="-128"/>
                </a:rPr>
                <a:t>RUNNING COLLECTION</a:t>
              </a:r>
              <a:endParaRPr lang="en-US" sz="3840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4" name="Group 23"/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6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8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TextBox 23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27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 panose="02000500000000000000"/>
                    <a:ea typeface="Sukar Bold" panose="02000500000000000000"/>
                    <a:cs typeface="Sukar Bold" panose="02000500000000000000"/>
                    <a:sym typeface="Sukar Bold" panose="02000500000000000000"/>
                    <a:hlinkClick r:id="rId5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endParaR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150" y="1754966"/>
            <a:ext cx="10021699" cy="79735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3000436" y="-975549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4"/>
                </a:lnTo>
                <a:lnTo>
                  <a:pt x="0" y="16939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912518" y="137415"/>
            <a:ext cx="6462963" cy="1231096"/>
            <a:chOff x="0" y="0"/>
            <a:chExt cx="8617284" cy="164146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8428877" cy="1404916"/>
              <a:chOff x="0" y="0"/>
              <a:chExt cx="1795687" cy="29930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C4DCFF"/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88407" y="236546"/>
              <a:ext cx="8428877" cy="1404916"/>
              <a:chOff x="0" y="0"/>
              <a:chExt cx="1795687" cy="29930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649597" y="305602"/>
              <a:ext cx="7779280" cy="888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5"/>
                </a:lnSpc>
              </a:pPr>
              <a:r>
                <a:rPr lang="en-US" sz="3710">
                  <a:solidFill>
                    <a:srgbClr val="123D70"/>
                  </a:solidFill>
                  <a:latin typeface="Aerospace bold" panose="00000500000000000000" charset="-128"/>
                  <a:ea typeface="Aerospace bold" panose="00000500000000000000" charset="-128"/>
                  <a:cs typeface="Aerospace bold" panose="00000500000000000000" charset="-128"/>
                  <a:sym typeface="Aerospace bold" panose="00000500000000000000" charset="-128"/>
                </a:rPr>
                <a:t>NEWMAN REPORT</a:t>
              </a:r>
              <a:endParaRPr lang="en-US" sz="3710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4" name="Group 23"/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6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8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TextBox 23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27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 panose="02000500000000000000"/>
                    <a:ea typeface="Sukar Bold" panose="02000500000000000000"/>
                    <a:cs typeface="Sukar Bold" panose="02000500000000000000"/>
                    <a:sym typeface="Sukar Bold" panose="02000500000000000000"/>
                    <a:hlinkClick r:id="rId5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endParaR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89289" y="1907422"/>
            <a:ext cx="13255313" cy="672090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927157" y="96298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1109114" y="4501764"/>
            <a:ext cx="5875618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AUTOMATION TESTING</a:t>
            </a:r>
            <a:endParaRPr lang="en-US" sz="5000" b="1">
              <a:solidFill>
                <a:srgbClr val="123D70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19" name="Group 18"/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1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3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TextBox 23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22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 panose="02000500000000000000"/>
                    <a:ea typeface="Sukar Bold" panose="02000500000000000000"/>
                    <a:cs typeface="Sukar Bold" panose="02000500000000000000"/>
                    <a:sym typeface="Sukar Bold" panose="02000500000000000000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endParaRPr>
              </a:p>
            </p:txBody>
          </p:sp>
        </p:grpSp>
        <p:sp>
          <p:nvSpPr>
            <p:cNvPr id="20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661360" cy="211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326841" y="9210675"/>
            <a:ext cx="13713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123D7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rPr>
              <a:t> Page 33</a:t>
            </a:r>
            <a:endParaRPr lang="en-US" sz="2500">
              <a:solidFill>
                <a:srgbClr val="123D70"/>
              </a:solidFill>
              <a:latin typeface="Sukar" panose="02000500000000000000"/>
              <a:ea typeface="Sukar" panose="02000500000000000000"/>
              <a:cs typeface="Sukar" panose="02000500000000000000"/>
              <a:sym typeface="Sukar" panose="02000500000000000000"/>
            </a:endParaRPr>
          </a:p>
        </p:txBody>
      </p:sp>
      <p:sp>
        <p:nvSpPr>
          <p:cNvPr id="20" name="AutoShape 20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112194" y="7006214"/>
            <a:ext cx="2223154" cy="2223154"/>
          </a:xfrm>
          <a:custGeom>
            <a:avLst/>
            <a:gdLst/>
            <a:ahLst/>
            <a:cxnLst/>
            <a:rect l="l" t="t" r="r" b="b"/>
            <a:pathLst>
              <a:path w="2223154" h="2223154">
                <a:moveTo>
                  <a:pt x="0" y="0"/>
                </a:moveTo>
                <a:lnTo>
                  <a:pt x="2223154" y="0"/>
                </a:lnTo>
                <a:lnTo>
                  <a:pt x="2223154" y="2223154"/>
                </a:lnTo>
                <a:lnTo>
                  <a:pt x="0" y="2223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4366365" y="7130088"/>
            <a:ext cx="2194892" cy="2194892"/>
          </a:xfrm>
          <a:custGeom>
            <a:avLst/>
            <a:gdLst/>
            <a:ahLst/>
            <a:cxnLst/>
            <a:rect l="l" t="t" r="r" b="b"/>
            <a:pathLst>
              <a:path w="2194892" h="2194892">
                <a:moveTo>
                  <a:pt x="0" y="0"/>
                </a:moveTo>
                <a:lnTo>
                  <a:pt x="2194892" y="0"/>
                </a:lnTo>
                <a:lnTo>
                  <a:pt x="2194892" y="2194892"/>
                </a:lnTo>
                <a:lnTo>
                  <a:pt x="0" y="21948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1827694" y="3747771"/>
            <a:ext cx="2286893" cy="2286893"/>
          </a:xfrm>
          <a:custGeom>
            <a:avLst/>
            <a:gdLst/>
            <a:ahLst/>
            <a:cxnLst/>
            <a:rect l="l" t="t" r="r" b="b"/>
            <a:pathLst>
              <a:path w="2286893" h="2286893">
                <a:moveTo>
                  <a:pt x="0" y="0"/>
                </a:moveTo>
                <a:lnTo>
                  <a:pt x="2286893" y="0"/>
                </a:lnTo>
                <a:lnTo>
                  <a:pt x="2286893" y="2286893"/>
                </a:lnTo>
                <a:lnTo>
                  <a:pt x="0" y="22868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4215774" y="3747771"/>
            <a:ext cx="2286893" cy="2286893"/>
          </a:xfrm>
          <a:custGeom>
            <a:avLst/>
            <a:gdLst/>
            <a:ahLst/>
            <a:cxnLst/>
            <a:rect l="l" t="t" r="r" b="b"/>
            <a:pathLst>
              <a:path w="2286893" h="2286893">
                <a:moveTo>
                  <a:pt x="0" y="0"/>
                </a:moveTo>
                <a:lnTo>
                  <a:pt x="2286893" y="0"/>
                </a:lnTo>
                <a:lnTo>
                  <a:pt x="2286893" y="2286893"/>
                </a:lnTo>
                <a:lnTo>
                  <a:pt x="0" y="22868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8036381" y="3747771"/>
            <a:ext cx="2286893" cy="2286893"/>
          </a:xfrm>
          <a:custGeom>
            <a:avLst/>
            <a:gdLst/>
            <a:ahLst/>
            <a:cxnLst/>
            <a:rect l="l" t="t" r="r" b="b"/>
            <a:pathLst>
              <a:path w="2286893" h="2286893">
                <a:moveTo>
                  <a:pt x="0" y="0"/>
                </a:moveTo>
                <a:lnTo>
                  <a:pt x="2286893" y="0"/>
                </a:lnTo>
                <a:lnTo>
                  <a:pt x="2286893" y="2286893"/>
                </a:lnTo>
                <a:lnTo>
                  <a:pt x="0" y="22868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6835125" y="2021258"/>
            <a:ext cx="461774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5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rPr>
              <a:t>TOOLS</a:t>
            </a:r>
            <a:endParaRPr lang="en-US" sz="4005">
              <a:solidFill>
                <a:srgbClr val="123D70"/>
              </a:solidFill>
              <a:latin typeface="Aerospace bold" panose="00000500000000000000" charset="-128"/>
              <a:ea typeface="Aerospace bold" panose="00000500000000000000" charset="-128"/>
              <a:cs typeface="Aerospace bold" panose="00000500000000000000" charset="-128"/>
              <a:sym typeface="Aerospace bold" panose="00000500000000000000" charset="-128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30" name="Group 29"/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32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4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TextBox 34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33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 panose="02000500000000000000"/>
                    <a:ea typeface="Sukar Bold" panose="02000500000000000000"/>
                    <a:cs typeface="Sukar Bold" panose="02000500000000000000"/>
                    <a:sym typeface="Sukar Bold" panose="02000500000000000000"/>
                    <a:hlinkClick r:id="rId10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endParaRPr>
              </a:p>
            </p:txBody>
          </p:sp>
        </p:grpSp>
        <p:sp>
          <p:nvSpPr>
            <p:cNvPr id="31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7" name="Picture 36" descr="A blue and green swirl logo&#10;&#10;AI-generated content may be incorrect.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901" y="7006214"/>
            <a:ext cx="2044557" cy="20445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6608659" y="4955207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2"/>
                </a:moveTo>
                <a:lnTo>
                  <a:pt x="0" y="2464892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295435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7576820" y="4409392"/>
            <a:ext cx="10474123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123D7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rPr>
              <a:t>Project Structure</a:t>
            </a:r>
            <a:endParaRPr lang="en-US" sz="6500">
              <a:solidFill>
                <a:srgbClr val="123D70"/>
              </a:solidFill>
              <a:latin typeface="Sukar" panose="02000500000000000000"/>
              <a:ea typeface="Sukar" panose="02000500000000000000"/>
              <a:cs typeface="Sukar" panose="02000500000000000000"/>
              <a:sym typeface="Sukar" panose="0200050000000000000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56851" y="369175"/>
            <a:ext cx="5219969" cy="919168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6835125" y="350391"/>
            <a:ext cx="4330476" cy="1131423"/>
            <a:chOff x="0" y="-28575"/>
            <a:chExt cx="1140537" cy="2979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40537" cy="269413"/>
            </a:xfrm>
            <a:custGeom>
              <a:avLst/>
              <a:gdLst/>
              <a:ahLst/>
              <a:cxnLst/>
              <a:rect l="l" t="t" r="r" b="b"/>
              <a:pathLst>
                <a:path w="1140537" h="269413">
                  <a:moveTo>
                    <a:pt x="134706" y="0"/>
                  </a:moveTo>
                  <a:lnTo>
                    <a:pt x="1005830" y="0"/>
                  </a:lnTo>
                  <a:cubicBezTo>
                    <a:pt x="1080227" y="0"/>
                    <a:pt x="1140537" y="60310"/>
                    <a:pt x="1140537" y="134706"/>
                  </a:cubicBezTo>
                  <a:lnTo>
                    <a:pt x="1140537" y="134706"/>
                  </a:lnTo>
                  <a:cubicBezTo>
                    <a:pt x="1140537" y="170433"/>
                    <a:pt x="1126345" y="204696"/>
                    <a:pt x="1101082" y="229958"/>
                  </a:cubicBezTo>
                  <a:cubicBezTo>
                    <a:pt x="1075820" y="255221"/>
                    <a:pt x="1041557" y="269413"/>
                    <a:pt x="1005830" y="269413"/>
                  </a:cubicBezTo>
                  <a:lnTo>
                    <a:pt x="134706" y="269413"/>
                  </a:lnTo>
                  <a:cubicBezTo>
                    <a:pt x="60310" y="269413"/>
                    <a:pt x="0" y="209103"/>
                    <a:pt x="0" y="134706"/>
                  </a:cubicBezTo>
                  <a:lnTo>
                    <a:pt x="0" y="134706"/>
                  </a:lnTo>
                  <a:cubicBezTo>
                    <a:pt x="0" y="60310"/>
                    <a:pt x="60310" y="0"/>
                    <a:pt x="1347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140537" cy="2979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835125" y="650929"/>
            <a:ext cx="4617749" cy="67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5" dirty="0">
                <a:solidFill>
                  <a:srgbClr val="123D7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rPr>
              <a:t>BASETEST</a:t>
            </a:r>
            <a:endParaRPr lang="en-US" sz="4005" dirty="0">
              <a:solidFill>
                <a:srgbClr val="123D70"/>
              </a:solidFill>
              <a:latin typeface="Sukar" panose="02000500000000000000"/>
              <a:ea typeface="Sukar" panose="02000500000000000000"/>
              <a:cs typeface="Sukar" panose="02000500000000000000"/>
              <a:sym typeface="Sukar" panose="0200050000000000000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07135" y="1554668"/>
            <a:ext cx="15084113" cy="802547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961448" y="3366452"/>
            <a:ext cx="5648985" cy="924521"/>
            <a:chOff x="0" y="0"/>
            <a:chExt cx="1487799" cy="2434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87799" cy="243495"/>
            </a:xfrm>
            <a:custGeom>
              <a:avLst/>
              <a:gdLst/>
              <a:ahLst/>
              <a:cxnLst/>
              <a:rect l="l" t="t" r="r" b="b"/>
              <a:pathLst>
                <a:path w="1487799" h="243495">
                  <a:moveTo>
                    <a:pt x="121748" y="0"/>
                  </a:moveTo>
                  <a:lnTo>
                    <a:pt x="1366051" y="0"/>
                  </a:lnTo>
                  <a:cubicBezTo>
                    <a:pt x="1398340" y="0"/>
                    <a:pt x="1429307" y="12827"/>
                    <a:pt x="1452139" y="35659"/>
                  </a:cubicBezTo>
                  <a:cubicBezTo>
                    <a:pt x="1474972" y="58491"/>
                    <a:pt x="1487799" y="89458"/>
                    <a:pt x="1487799" y="121748"/>
                  </a:cubicBezTo>
                  <a:lnTo>
                    <a:pt x="1487799" y="121748"/>
                  </a:lnTo>
                  <a:cubicBezTo>
                    <a:pt x="1487799" y="188987"/>
                    <a:pt x="1433290" y="243495"/>
                    <a:pt x="1366051" y="243495"/>
                  </a:cubicBezTo>
                  <a:lnTo>
                    <a:pt x="121748" y="243495"/>
                  </a:lnTo>
                  <a:cubicBezTo>
                    <a:pt x="89458" y="243495"/>
                    <a:pt x="58491" y="230668"/>
                    <a:pt x="35659" y="207836"/>
                  </a:cubicBezTo>
                  <a:cubicBezTo>
                    <a:pt x="12827" y="185004"/>
                    <a:pt x="0" y="154037"/>
                    <a:pt x="0" y="121748"/>
                  </a:cubicBezTo>
                  <a:lnTo>
                    <a:pt x="0" y="121748"/>
                  </a:lnTo>
                  <a:cubicBezTo>
                    <a:pt x="0" y="89458"/>
                    <a:pt x="12827" y="58491"/>
                    <a:pt x="35659" y="35659"/>
                  </a:cubicBezTo>
                  <a:cubicBezTo>
                    <a:pt x="58491" y="12827"/>
                    <a:pt x="89458" y="0"/>
                    <a:pt x="121748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487799" cy="272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61448" y="4675389"/>
            <a:ext cx="5584539" cy="910016"/>
            <a:chOff x="0" y="0"/>
            <a:chExt cx="1470825" cy="2396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70825" cy="239675"/>
            </a:xfrm>
            <a:custGeom>
              <a:avLst/>
              <a:gdLst/>
              <a:ahLst/>
              <a:cxnLst/>
              <a:rect l="l" t="t" r="r" b="b"/>
              <a:pathLst>
                <a:path w="1470825" h="239675">
                  <a:moveTo>
                    <a:pt x="119838" y="0"/>
                  </a:moveTo>
                  <a:lnTo>
                    <a:pt x="1350988" y="0"/>
                  </a:lnTo>
                  <a:cubicBezTo>
                    <a:pt x="1382771" y="0"/>
                    <a:pt x="1413252" y="12626"/>
                    <a:pt x="1435726" y="35100"/>
                  </a:cubicBezTo>
                  <a:cubicBezTo>
                    <a:pt x="1458199" y="57574"/>
                    <a:pt x="1470825" y="88055"/>
                    <a:pt x="1470825" y="119838"/>
                  </a:cubicBezTo>
                  <a:lnTo>
                    <a:pt x="1470825" y="119838"/>
                  </a:lnTo>
                  <a:cubicBezTo>
                    <a:pt x="1470825" y="151620"/>
                    <a:pt x="1458199" y="182102"/>
                    <a:pt x="1435726" y="204575"/>
                  </a:cubicBezTo>
                  <a:cubicBezTo>
                    <a:pt x="1413252" y="227049"/>
                    <a:pt x="1382771" y="239675"/>
                    <a:pt x="1350988" y="239675"/>
                  </a:cubicBezTo>
                  <a:lnTo>
                    <a:pt x="119838" y="239675"/>
                  </a:lnTo>
                  <a:cubicBezTo>
                    <a:pt x="88055" y="239675"/>
                    <a:pt x="57574" y="227049"/>
                    <a:pt x="35100" y="204575"/>
                  </a:cubicBezTo>
                  <a:cubicBezTo>
                    <a:pt x="12626" y="182102"/>
                    <a:pt x="0" y="151620"/>
                    <a:pt x="0" y="119838"/>
                  </a:cubicBezTo>
                  <a:lnTo>
                    <a:pt x="0" y="119838"/>
                  </a:lnTo>
                  <a:cubicBezTo>
                    <a:pt x="0" y="88055"/>
                    <a:pt x="12626" y="57574"/>
                    <a:pt x="35100" y="35100"/>
                  </a:cubicBezTo>
                  <a:cubicBezTo>
                    <a:pt x="57574" y="12626"/>
                    <a:pt x="88055" y="0"/>
                    <a:pt x="119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470825" cy="268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961448" y="3487400"/>
            <a:ext cx="5648985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23D7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rPr>
              <a:t>POM.XML</a:t>
            </a:r>
            <a:endParaRPr lang="en-US" sz="3500">
              <a:solidFill>
                <a:srgbClr val="123D70"/>
              </a:solidFill>
              <a:latin typeface="Sukar" panose="02000500000000000000"/>
              <a:ea typeface="Sukar" panose="02000500000000000000"/>
              <a:cs typeface="Sukar" panose="02000500000000000000"/>
              <a:sym typeface="Sukar" panose="02000500000000000000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578632" y="4819967"/>
            <a:ext cx="635017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60"/>
              </a:lnSpc>
            </a:pPr>
            <a:r>
              <a:rPr lang="en-US" sz="3400">
                <a:solidFill>
                  <a:srgbClr val="123D7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rPr>
              <a:t>DEPENDENCIES</a:t>
            </a:r>
            <a:endParaRPr lang="en-US" sz="3400">
              <a:solidFill>
                <a:srgbClr val="123D70"/>
              </a:solidFill>
              <a:latin typeface="Sukar" panose="02000500000000000000"/>
              <a:ea typeface="Sukar" panose="02000500000000000000"/>
              <a:cs typeface="Sukar" panose="02000500000000000000"/>
              <a:sym typeface="Sukar" panose="0200050000000000000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162" y="723896"/>
            <a:ext cx="10348536" cy="790298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512712" y="0"/>
            <a:ext cx="6205036" cy="858603"/>
            <a:chOff x="0" y="0"/>
            <a:chExt cx="1634248" cy="226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4248" cy="226134"/>
            </a:xfrm>
            <a:custGeom>
              <a:avLst/>
              <a:gdLst/>
              <a:ahLst/>
              <a:cxnLst/>
              <a:rect l="l" t="t" r="r" b="b"/>
              <a:pathLst>
                <a:path w="1634248" h="226134">
                  <a:moveTo>
                    <a:pt x="113067" y="0"/>
                  </a:moveTo>
                  <a:lnTo>
                    <a:pt x="1521181" y="0"/>
                  </a:lnTo>
                  <a:cubicBezTo>
                    <a:pt x="1551168" y="0"/>
                    <a:pt x="1579927" y="11912"/>
                    <a:pt x="1601132" y="33117"/>
                  </a:cubicBezTo>
                  <a:cubicBezTo>
                    <a:pt x="1622336" y="54321"/>
                    <a:pt x="1634248" y="83080"/>
                    <a:pt x="1634248" y="113067"/>
                  </a:cubicBezTo>
                  <a:lnTo>
                    <a:pt x="1634248" y="113067"/>
                  </a:lnTo>
                  <a:cubicBezTo>
                    <a:pt x="1634248" y="143054"/>
                    <a:pt x="1622336" y="171813"/>
                    <a:pt x="1601132" y="193018"/>
                  </a:cubicBezTo>
                  <a:cubicBezTo>
                    <a:pt x="1579927" y="214222"/>
                    <a:pt x="1551168" y="226134"/>
                    <a:pt x="1521181" y="226134"/>
                  </a:cubicBezTo>
                  <a:lnTo>
                    <a:pt x="113067" y="226134"/>
                  </a:lnTo>
                  <a:cubicBezTo>
                    <a:pt x="83080" y="226134"/>
                    <a:pt x="54321" y="214222"/>
                    <a:pt x="33117" y="193018"/>
                  </a:cubicBezTo>
                  <a:cubicBezTo>
                    <a:pt x="11912" y="171813"/>
                    <a:pt x="0" y="143054"/>
                    <a:pt x="0" y="113067"/>
                  </a:cubicBezTo>
                  <a:lnTo>
                    <a:pt x="0" y="113067"/>
                  </a:lnTo>
                  <a:cubicBezTo>
                    <a:pt x="0" y="83080"/>
                    <a:pt x="11912" y="54321"/>
                    <a:pt x="33117" y="33117"/>
                  </a:cubicBezTo>
                  <a:cubicBezTo>
                    <a:pt x="54321" y="11912"/>
                    <a:pt x="83080" y="0"/>
                    <a:pt x="113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634248" cy="25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617029" y="224888"/>
            <a:ext cx="461774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23D7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rPr>
              <a:t>HOME PAGE</a:t>
            </a:r>
            <a:endParaRPr lang="en-US" sz="3000">
              <a:solidFill>
                <a:srgbClr val="123D70"/>
              </a:solidFill>
              <a:latin typeface="Sukar" panose="02000500000000000000"/>
              <a:ea typeface="Sukar" panose="02000500000000000000"/>
              <a:cs typeface="Sukar" panose="02000500000000000000"/>
              <a:sym typeface="Sukar" panose="0200050000000000000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0543" y="1148286"/>
            <a:ext cx="14626913" cy="78203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512712" y="0"/>
            <a:ext cx="6205036" cy="858603"/>
            <a:chOff x="0" y="0"/>
            <a:chExt cx="1634248" cy="226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4248" cy="226134"/>
            </a:xfrm>
            <a:custGeom>
              <a:avLst/>
              <a:gdLst/>
              <a:ahLst/>
              <a:cxnLst/>
              <a:rect l="l" t="t" r="r" b="b"/>
              <a:pathLst>
                <a:path w="1634248" h="226134">
                  <a:moveTo>
                    <a:pt x="113067" y="0"/>
                  </a:moveTo>
                  <a:lnTo>
                    <a:pt x="1521181" y="0"/>
                  </a:lnTo>
                  <a:cubicBezTo>
                    <a:pt x="1551168" y="0"/>
                    <a:pt x="1579927" y="11912"/>
                    <a:pt x="1601132" y="33117"/>
                  </a:cubicBezTo>
                  <a:cubicBezTo>
                    <a:pt x="1622336" y="54321"/>
                    <a:pt x="1634248" y="83080"/>
                    <a:pt x="1634248" y="113067"/>
                  </a:cubicBezTo>
                  <a:lnTo>
                    <a:pt x="1634248" y="113067"/>
                  </a:lnTo>
                  <a:cubicBezTo>
                    <a:pt x="1634248" y="143054"/>
                    <a:pt x="1622336" y="171813"/>
                    <a:pt x="1601132" y="193018"/>
                  </a:cubicBezTo>
                  <a:cubicBezTo>
                    <a:pt x="1579927" y="214222"/>
                    <a:pt x="1551168" y="226134"/>
                    <a:pt x="1521181" y="226134"/>
                  </a:cubicBezTo>
                  <a:lnTo>
                    <a:pt x="113067" y="226134"/>
                  </a:lnTo>
                  <a:cubicBezTo>
                    <a:pt x="83080" y="226134"/>
                    <a:pt x="54321" y="214222"/>
                    <a:pt x="33117" y="193018"/>
                  </a:cubicBezTo>
                  <a:cubicBezTo>
                    <a:pt x="11912" y="171813"/>
                    <a:pt x="0" y="143054"/>
                    <a:pt x="0" y="113067"/>
                  </a:cubicBezTo>
                  <a:lnTo>
                    <a:pt x="0" y="113067"/>
                  </a:lnTo>
                  <a:cubicBezTo>
                    <a:pt x="0" y="83080"/>
                    <a:pt x="11912" y="54321"/>
                    <a:pt x="33117" y="33117"/>
                  </a:cubicBezTo>
                  <a:cubicBezTo>
                    <a:pt x="54321" y="11912"/>
                    <a:pt x="83080" y="0"/>
                    <a:pt x="113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634248" cy="25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617029" y="224888"/>
            <a:ext cx="461774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123D7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rPr>
              <a:t>HOME PAGE</a:t>
            </a:r>
            <a:endParaRPr lang="en-US" sz="3000" dirty="0">
              <a:solidFill>
                <a:srgbClr val="123D70"/>
              </a:solidFill>
              <a:latin typeface="Sukar" panose="02000500000000000000"/>
              <a:ea typeface="Sukar" panose="02000500000000000000"/>
              <a:cs typeface="Sukar" panose="02000500000000000000"/>
              <a:sym typeface="Sukar" panose="0200050000000000000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2100" y="1253589"/>
            <a:ext cx="15163800" cy="80836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 flipH="1">
            <a:off x="-117276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3525140" y="0"/>
                </a:moveTo>
                <a:lnTo>
                  <a:pt x="0" y="0"/>
                </a:lnTo>
                <a:lnTo>
                  <a:pt x="0" y="2057400"/>
                </a:lnTo>
                <a:lnTo>
                  <a:pt x="3525140" y="2057400"/>
                </a:lnTo>
                <a:lnTo>
                  <a:pt x="352514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 flipV="1">
            <a:off x="1593562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2057400"/>
                </a:moveTo>
                <a:lnTo>
                  <a:pt x="3525140" y="2057400"/>
                </a:lnTo>
                <a:lnTo>
                  <a:pt x="352514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748691" y="909858"/>
            <a:ext cx="4790618" cy="694829"/>
            <a:chOff x="0" y="0"/>
            <a:chExt cx="1261727" cy="183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1727" cy="183000"/>
            </a:xfrm>
            <a:custGeom>
              <a:avLst/>
              <a:gdLst/>
              <a:ahLst/>
              <a:cxnLst/>
              <a:rect l="l" t="t" r="r" b="b"/>
              <a:pathLst>
                <a:path w="1261727" h="183000">
                  <a:moveTo>
                    <a:pt x="91500" y="0"/>
                  </a:moveTo>
                  <a:lnTo>
                    <a:pt x="1170227" y="0"/>
                  </a:lnTo>
                  <a:cubicBezTo>
                    <a:pt x="1194494" y="0"/>
                    <a:pt x="1217767" y="9640"/>
                    <a:pt x="1234927" y="26800"/>
                  </a:cubicBezTo>
                  <a:cubicBezTo>
                    <a:pt x="1252086" y="43959"/>
                    <a:pt x="1261727" y="67233"/>
                    <a:pt x="1261727" y="91500"/>
                  </a:cubicBezTo>
                  <a:lnTo>
                    <a:pt x="1261727" y="91500"/>
                  </a:lnTo>
                  <a:cubicBezTo>
                    <a:pt x="1261727" y="115767"/>
                    <a:pt x="1252086" y="139041"/>
                    <a:pt x="1234927" y="156201"/>
                  </a:cubicBezTo>
                  <a:cubicBezTo>
                    <a:pt x="1217767" y="173360"/>
                    <a:pt x="1194494" y="183000"/>
                    <a:pt x="1170227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61727" cy="211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920086" y="6324326"/>
            <a:ext cx="6818001" cy="905149"/>
            <a:chOff x="0" y="0"/>
            <a:chExt cx="1795687" cy="2383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38393"/>
            </a:xfrm>
            <a:custGeom>
              <a:avLst/>
              <a:gdLst/>
              <a:ahLst/>
              <a:cxnLst/>
              <a:rect l="l" t="t" r="r" b="b"/>
              <a:pathLst>
                <a:path w="1795687" h="238393">
                  <a:moveTo>
                    <a:pt x="56776" y="0"/>
                  </a:moveTo>
                  <a:lnTo>
                    <a:pt x="1738912" y="0"/>
                  </a:lnTo>
                  <a:cubicBezTo>
                    <a:pt x="1770268" y="0"/>
                    <a:pt x="1795687" y="25419"/>
                    <a:pt x="1795687" y="56776"/>
                  </a:cubicBezTo>
                  <a:lnTo>
                    <a:pt x="1795687" y="181618"/>
                  </a:lnTo>
                  <a:cubicBezTo>
                    <a:pt x="1795687" y="196675"/>
                    <a:pt x="1789706" y="211116"/>
                    <a:pt x="1779058" y="221764"/>
                  </a:cubicBezTo>
                  <a:cubicBezTo>
                    <a:pt x="1768411" y="232411"/>
                    <a:pt x="1753970" y="238393"/>
                    <a:pt x="1738912" y="238393"/>
                  </a:cubicBezTo>
                  <a:lnTo>
                    <a:pt x="56776" y="238393"/>
                  </a:lnTo>
                  <a:cubicBezTo>
                    <a:pt x="41718" y="238393"/>
                    <a:pt x="27277" y="232411"/>
                    <a:pt x="16629" y="221764"/>
                  </a:cubicBezTo>
                  <a:cubicBezTo>
                    <a:pt x="5982" y="211116"/>
                    <a:pt x="0" y="196675"/>
                    <a:pt x="0" y="181618"/>
                  </a:cubicBezTo>
                  <a:lnTo>
                    <a:pt x="0" y="56776"/>
                  </a:lnTo>
                  <a:cubicBezTo>
                    <a:pt x="0" y="41718"/>
                    <a:pt x="5982" y="27277"/>
                    <a:pt x="16629" y="16629"/>
                  </a:cubicBezTo>
                  <a:cubicBezTo>
                    <a:pt x="27277" y="5982"/>
                    <a:pt x="41718" y="0"/>
                    <a:pt x="56776" y="0"/>
                  </a:cubicBezTo>
                  <a:close/>
                </a:path>
              </a:pathLst>
            </a:custGeom>
            <a:solidFill>
              <a:srgbClr val="E4E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795687" cy="266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53417" y="1814238"/>
            <a:ext cx="18290448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rPr>
              <a:t>AGENDA</a:t>
            </a:r>
            <a:endParaRPr lang="en-US" sz="9000">
              <a:solidFill>
                <a:srgbClr val="123D70"/>
              </a:solidFill>
              <a:latin typeface="Aerospace bold" panose="00000500000000000000" charset="-128"/>
              <a:ea typeface="Aerospace bold" panose="00000500000000000000" charset="-128"/>
              <a:cs typeface="Aerospace bold" panose="00000500000000000000" charset="-128"/>
              <a:sym typeface="Aerospace bold" panose="00000500000000000000" charset="-128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5920086" y="6390806"/>
            <a:ext cx="6818001" cy="69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5" b="1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Data Base</a:t>
            </a:r>
            <a:endParaRPr lang="en-US" sz="4095" b="1">
              <a:solidFill>
                <a:srgbClr val="123D70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6584220" y="962025"/>
            <a:ext cx="511956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DEPI| 2025</a:t>
            </a:r>
            <a:endParaRPr lang="en-US" sz="3000" b="1">
              <a:solidFill>
                <a:srgbClr val="123D70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</p:txBody>
      </p:sp>
      <p:sp>
        <p:nvSpPr>
          <p:cNvPr id="17" name="AutoShape 17"/>
          <p:cNvSpPr/>
          <p:nvPr/>
        </p:nvSpPr>
        <p:spPr>
          <a:xfrm flipV="1">
            <a:off x="11539309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V="1">
            <a:off x="5787193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5920086" y="3828228"/>
            <a:ext cx="6818001" cy="905149"/>
            <a:chOff x="0" y="0"/>
            <a:chExt cx="1795687" cy="2383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95687" cy="238393"/>
            </a:xfrm>
            <a:custGeom>
              <a:avLst/>
              <a:gdLst/>
              <a:ahLst/>
              <a:cxnLst/>
              <a:rect l="l" t="t" r="r" b="b"/>
              <a:pathLst>
                <a:path w="1795687" h="238393">
                  <a:moveTo>
                    <a:pt x="56776" y="0"/>
                  </a:moveTo>
                  <a:lnTo>
                    <a:pt x="1738912" y="0"/>
                  </a:lnTo>
                  <a:cubicBezTo>
                    <a:pt x="1770268" y="0"/>
                    <a:pt x="1795687" y="25419"/>
                    <a:pt x="1795687" y="56776"/>
                  </a:cubicBezTo>
                  <a:lnTo>
                    <a:pt x="1795687" y="181618"/>
                  </a:lnTo>
                  <a:cubicBezTo>
                    <a:pt x="1795687" y="196675"/>
                    <a:pt x="1789706" y="211116"/>
                    <a:pt x="1779058" y="221764"/>
                  </a:cubicBezTo>
                  <a:cubicBezTo>
                    <a:pt x="1768411" y="232411"/>
                    <a:pt x="1753970" y="238393"/>
                    <a:pt x="1738912" y="238393"/>
                  </a:cubicBezTo>
                  <a:lnTo>
                    <a:pt x="56776" y="238393"/>
                  </a:lnTo>
                  <a:cubicBezTo>
                    <a:pt x="41718" y="238393"/>
                    <a:pt x="27277" y="232411"/>
                    <a:pt x="16629" y="221764"/>
                  </a:cubicBezTo>
                  <a:cubicBezTo>
                    <a:pt x="5982" y="211116"/>
                    <a:pt x="0" y="196675"/>
                    <a:pt x="0" y="181618"/>
                  </a:cubicBezTo>
                  <a:lnTo>
                    <a:pt x="0" y="56776"/>
                  </a:lnTo>
                  <a:cubicBezTo>
                    <a:pt x="0" y="41718"/>
                    <a:pt x="5982" y="27277"/>
                    <a:pt x="16629" y="16629"/>
                  </a:cubicBezTo>
                  <a:cubicBezTo>
                    <a:pt x="27277" y="5982"/>
                    <a:pt x="41718" y="0"/>
                    <a:pt x="56776" y="0"/>
                  </a:cubicBezTo>
                  <a:close/>
                </a:path>
              </a:pathLst>
            </a:custGeom>
            <a:solidFill>
              <a:srgbClr val="E4E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795687" cy="266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920086" y="3894681"/>
            <a:ext cx="6818001" cy="69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5" b="1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STLC</a:t>
            </a:r>
            <a:endParaRPr lang="en-US" sz="4095" b="1">
              <a:solidFill>
                <a:srgbClr val="123D70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</p:txBody>
      </p:sp>
      <p:grpSp>
        <p:nvGrpSpPr>
          <p:cNvPr id="23" name="Group 23"/>
          <p:cNvGrpSpPr/>
          <p:nvPr/>
        </p:nvGrpSpPr>
        <p:grpSpPr>
          <a:xfrm>
            <a:off x="5920086" y="5076277"/>
            <a:ext cx="6818001" cy="905149"/>
            <a:chOff x="0" y="0"/>
            <a:chExt cx="1795687" cy="23839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95687" cy="238393"/>
            </a:xfrm>
            <a:custGeom>
              <a:avLst/>
              <a:gdLst/>
              <a:ahLst/>
              <a:cxnLst/>
              <a:rect l="l" t="t" r="r" b="b"/>
              <a:pathLst>
                <a:path w="1795687" h="238393">
                  <a:moveTo>
                    <a:pt x="56776" y="0"/>
                  </a:moveTo>
                  <a:lnTo>
                    <a:pt x="1738912" y="0"/>
                  </a:lnTo>
                  <a:cubicBezTo>
                    <a:pt x="1770268" y="0"/>
                    <a:pt x="1795687" y="25419"/>
                    <a:pt x="1795687" y="56776"/>
                  </a:cubicBezTo>
                  <a:lnTo>
                    <a:pt x="1795687" y="181618"/>
                  </a:lnTo>
                  <a:cubicBezTo>
                    <a:pt x="1795687" y="196675"/>
                    <a:pt x="1789706" y="211116"/>
                    <a:pt x="1779058" y="221764"/>
                  </a:cubicBezTo>
                  <a:cubicBezTo>
                    <a:pt x="1768411" y="232411"/>
                    <a:pt x="1753970" y="238393"/>
                    <a:pt x="1738912" y="238393"/>
                  </a:cubicBezTo>
                  <a:lnTo>
                    <a:pt x="56776" y="238393"/>
                  </a:lnTo>
                  <a:cubicBezTo>
                    <a:pt x="41718" y="238393"/>
                    <a:pt x="27277" y="232411"/>
                    <a:pt x="16629" y="221764"/>
                  </a:cubicBezTo>
                  <a:cubicBezTo>
                    <a:pt x="5982" y="211116"/>
                    <a:pt x="0" y="196675"/>
                    <a:pt x="0" y="181618"/>
                  </a:cubicBezTo>
                  <a:lnTo>
                    <a:pt x="0" y="56776"/>
                  </a:lnTo>
                  <a:cubicBezTo>
                    <a:pt x="0" y="41718"/>
                    <a:pt x="5982" y="27277"/>
                    <a:pt x="16629" y="16629"/>
                  </a:cubicBezTo>
                  <a:cubicBezTo>
                    <a:pt x="27277" y="5982"/>
                    <a:pt x="41718" y="0"/>
                    <a:pt x="56776" y="0"/>
                  </a:cubicBezTo>
                  <a:close/>
                </a:path>
              </a:pathLst>
            </a:custGeom>
            <a:solidFill>
              <a:srgbClr val="E4E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795687" cy="266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920086" y="5142757"/>
            <a:ext cx="6818001" cy="69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5" b="1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Manual Testing</a:t>
            </a:r>
            <a:endParaRPr lang="en-US" sz="4095" b="1">
              <a:solidFill>
                <a:srgbClr val="123D70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</p:txBody>
      </p:sp>
      <p:grpSp>
        <p:nvGrpSpPr>
          <p:cNvPr id="27" name="Group 27"/>
          <p:cNvGrpSpPr/>
          <p:nvPr/>
        </p:nvGrpSpPr>
        <p:grpSpPr>
          <a:xfrm>
            <a:off x="5920086" y="7572375"/>
            <a:ext cx="6818001" cy="905149"/>
            <a:chOff x="0" y="0"/>
            <a:chExt cx="1795687" cy="23839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95687" cy="238393"/>
            </a:xfrm>
            <a:custGeom>
              <a:avLst/>
              <a:gdLst/>
              <a:ahLst/>
              <a:cxnLst/>
              <a:rect l="l" t="t" r="r" b="b"/>
              <a:pathLst>
                <a:path w="1795687" h="238393">
                  <a:moveTo>
                    <a:pt x="56776" y="0"/>
                  </a:moveTo>
                  <a:lnTo>
                    <a:pt x="1738912" y="0"/>
                  </a:lnTo>
                  <a:cubicBezTo>
                    <a:pt x="1770268" y="0"/>
                    <a:pt x="1795687" y="25419"/>
                    <a:pt x="1795687" y="56776"/>
                  </a:cubicBezTo>
                  <a:lnTo>
                    <a:pt x="1795687" y="181618"/>
                  </a:lnTo>
                  <a:cubicBezTo>
                    <a:pt x="1795687" y="196675"/>
                    <a:pt x="1789706" y="211116"/>
                    <a:pt x="1779058" y="221764"/>
                  </a:cubicBezTo>
                  <a:cubicBezTo>
                    <a:pt x="1768411" y="232411"/>
                    <a:pt x="1753970" y="238393"/>
                    <a:pt x="1738912" y="238393"/>
                  </a:cubicBezTo>
                  <a:lnTo>
                    <a:pt x="56776" y="238393"/>
                  </a:lnTo>
                  <a:cubicBezTo>
                    <a:pt x="41718" y="238393"/>
                    <a:pt x="27277" y="232411"/>
                    <a:pt x="16629" y="221764"/>
                  </a:cubicBezTo>
                  <a:cubicBezTo>
                    <a:pt x="5982" y="211116"/>
                    <a:pt x="0" y="196675"/>
                    <a:pt x="0" y="181618"/>
                  </a:cubicBezTo>
                  <a:lnTo>
                    <a:pt x="0" y="56776"/>
                  </a:lnTo>
                  <a:cubicBezTo>
                    <a:pt x="0" y="41718"/>
                    <a:pt x="5982" y="27277"/>
                    <a:pt x="16629" y="16629"/>
                  </a:cubicBezTo>
                  <a:cubicBezTo>
                    <a:pt x="27277" y="5982"/>
                    <a:pt x="41718" y="0"/>
                    <a:pt x="56776" y="0"/>
                  </a:cubicBezTo>
                  <a:close/>
                </a:path>
              </a:pathLst>
            </a:custGeom>
            <a:solidFill>
              <a:srgbClr val="E4E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1795687" cy="266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20086" y="7638855"/>
            <a:ext cx="6818001" cy="69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5" b="1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API Testing</a:t>
            </a:r>
            <a:endParaRPr lang="en-US" sz="4095" b="1">
              <a:solidFill>
                <a:srgbClr val="123D70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</p:txBody>
      </p:sp>
      <p:grpSp>
        <p:nvGrpSpPr>
          <p:cNvPr id="31" name="Group 31"/>
          <p:cNvGrpSpPr/>
          <p:nvPr/>
        </p:nvGrpSpPr>
        <p:grpSpPr>
          <a:xfrm>
            <a:off x="5920086" y="8820424"/>
            <a:ext cx="6818001" cy="905149"/>
            <a:chOff x="0" y="0"/>
            <a:chExt cx="1795687" cy="23839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95687" cy="238393"/>
            </a:xfrm>
            <a:custGeom>
              <a:avLst/>
              <a:gdLst/>
              <a:ahLst/>
              <a:cxnLst/>
              <a:rect l="l" t="t" r="r" b="b"/>
              <a:pathLst>
                <a:path w="1795687" h="238393">
                  <a:moveTo>
                    <a:pt x="56776" y="0"/>
                  </a:moveTo>
                  <a:lnTo>
                    <a:pt x="1738912" y="0"/>
                  </a:lnTo>
                  <a:cubicBezTo>
                    <a:pt x="1770268" y="0"/>
                    <a:pt x="1795687" y="25419"/>
                    <a:pt x="1795687" y="56776"/>
                  </a:cubicBezTo>
                  <a:lnTo>
                    <a:pt x="1795687" y="181618"/>
                  </a:lnTo>
                  <a:cubicBezTo>
                    <a:pt x="1795687" y="196675"/>
                    <a:pt x="1789706" y="211116"/>
                    <a:pt x="1779058" y="221764"/>
                  </a:cubicBezTo>
                  <a:cubicBezTo>
                    <a:pt x="1768411" y="232411"/>
                    <a:pt x="1753970" y="238393"/>
                    <a:pt x="1738912" y="238393"/>
                  </a:cubicBezTo>
                  <a:lnTo>
                    <a:pt x="56776" y="238393"/>
                  </a:lnTo>
                  <a:cubicBezTo>
                    <a:pt x="41718" y="238393"/>
                    <a:pt x="27277" y="232411"/>
                    <a:pt x="16629" y="221764"/>
                  </a:cubicBezTo>
                  <a:cubicBezTo>
                    <a:pt x="5982" y="211116"/>
                    <a:pt x="0" y="196675"/>
                    <a:pt x="0" y="181618"/>
                  </a:cubicBezTo>
                  <a:lnTo>
                    <a:pt x="0" y="56776"/>
                  </a:lnTo>
                  <a:cubicBezTo>
                    <a:pt x="0" y="41718"/>
                    <a:pt x="5982" y="27277"/>
                    <a:pt x="16629" y="16629"/>
                  </a:cubicBezTo>
                  <a:cubicBezTo>
                    <a:pt x="27277" y="5982"/>
                    <a:pt x="41718" y="0"/>
                    <a:pt x="56776" y="0"/>
                  </a:cubicBezTo>
                  <a:close/>
                </a:path>
              </a:pathLst>
            </a:custGeom>
            <a:solidFill>
              <a:srgbClr val="E4E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795687" cy="266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5920086" y="8886904"/>
            <a:ext cx="6818001" cy="69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5" b="1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Automation Testing</a:t>
            </a:r>
            <a:endParaRPr lang="en-US" sz="4095" b="1">
              <a:solidFill>
                <a:srgbClr val="123D70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014036" y="38100"/>
            <a:ext cx="6205036" cy="858603"/>
            <a:chOff x="0" y="0"/>
            <a:chExt cx="1634248" cy="226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4248" cy="226134"/>
            </a:xfrm>
            <a:custGeom>
              <a:avLst/>
              <a:gdLst/>
              <a:ahLst/>
              <a:cxnLst/>
              <a:rect l="l" t="t" r="r" b="b"/>
              <a:pathLst>
                <a:path w="1634248" h="226134">
                  <a:moveTo>
                    <a:pt x="113067" y="0"/>
                  </a:moveTo>
                  <a:lnTo>
                    <a:pt x="1521181" y="0"/>
                  </a:lnTo>
                  <a:cubicBezTo>
                    <a:pt x="1551168" y="0"/>
                    <a:pt x="1579927" y="11912"/>
                    <a:pt x="1601132" y="33117"/>
                  </a:cubicBezTo>
                  <a:cubicBezTo>
                    <a:pt x="1622336" y="54321"/>
                    <a:pt x="1634248" y="83080"/>
                    <a:pt x="1634248" y="113067"/>
                  </a:cubicBezTo>
                  <a:lnTo>
                    <a:pt x="1634248" y="113067"/>
                  </a:lnTo>
                  <a:cubicBezTo>
                    <a:pt x="1634248" y="143054"/>
                    <a:pt x="1622336" y="171813"/>
                    <a:pt x="1601132" y="193018"/>
                  </a:cubicBezTo>
                  <a:cubicBezTo>
                    <a:pt x="1579927" y="214222"/>
                    <a:pt x="1551168" y="226134"/>
                    <a:pt x="1521181" y="226134"/>
                  </a:cubicBezTo>
                  <a:lnTo>
                    <a:pt x="113067" y="226134"/>
                  </a:lnTo>
                  <a:cubicBezTo>
                    <a:pt x="83080" y="226134"/>
                    <a:pt x="54321" y="214222"/>
                    <a:pt x="33117" y="193018"/>
                  </a:cubicBezTo>
                  <a:cubicBezTo>
                    <a:pt x="11912" y="171813"/>
                    <a:pt x="0" y="143054"/>
                    <a:pt x="0" y="113067"/>
                  </a:cubicBezTo>
                  <a:lnTo>
                    <a:pt x="0" y="113067"/>
                  </a:lnTo>
                  <a:cubicBezTo>
                    <a:pt x="0" y="83080"/>
                    <a:pt x="11912" y="54321"/>
                    <a:pt x="33117" y="33117"/>
                  </a:cubicBezTo>
                  <a:cubicBezTo>
                    <a:pt x="54321" y="11912"/>
                    <a:pt x="83080" y="0"/>
                    <a:pt x="113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634248" cy="25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198149" y="224888"/>
            <a:ext cx="461774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123D7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rPr>
              <a:t>NAVIGATION FEATURE</a:t>
            </a:r>
            <a:endParaRPr lang="en-US" sz="3000" dirty="0">
              <a:solidFill>
                <a:srgbClr val="123D70"/>
              </a:solidFill>
              <a:latin typeface="Sukar" panose="02000500000000000000"/>
              <a:ea typeface="Sukar" panose="02000500000000000000"/>
              <a:cs typeface="Sukar" panose="02000500000000000000"/>
              <a:sym typeface="Sukar" panose="02000500000000000000"/>
            </a:endParaRPr>
          </a:p>
        </p:txBody>
      </p:sp>
      <p:pic>
        <p:nvPicPr>
          <p:cNvPr id="16" name="Navigation test">
            <a:hlinkClick r:id="" action="ppaction://media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80803" y="927425"/>
            <a:ext cx="14726394" cy="8212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512712" y="0"/>
            <a:ext cx="6205036" cy="858603"/>
            <a:chOff x="0" y="0"/>
            <a:chExt cx="1634248" cy="226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4248" cy="226134"/>
            </a:xfrm>
            <a:custGeom>
              <a:avLst/>
              <a:gdLst/>
              <a:ahLst/>
              <a:cxnLst/>
              <a:rect l="l" t="t" r="r" b="b"/>
              <a:pathLst>
                <a:path w="1634248" h="226134">
                  <a:moveTo>
                    <a:pt x="113067" y="0"/>
                  </a:moveTo>
                  <a:lnTo>
                    <a:pt x="1521181" y="0"/>
                  </a:lnTo>
                  <a:cubicBezTo>
                    <a:pt x="1551168" y="0"/>
                    <a:pt x="1579927" y="11912"/>
                    <a:pt x="1601132" y="33117"/>
                  </a:cubicBezTo>
                  <a:cubicBezTo>
                    <a:pt x="1622336" y="54321"/>
                    <a:pt x="1634248" y="83080"/>
                    <a:pt x="1634248" y="113067"/>
                  </a:cubicBezTo>
                  <a:lnTo>
                    <a:pt x="1634248" y="113067"/>
                  </a:lnTo>
                  <a:cubicBezTo>
                    <a:pt x="1634248" y="143054"/>
                    <a:pt x="1622336" y="171813"/>
                    <a:pt x="1601132" y="193018"/>
                  </a:cubicBezTo>
                  <a:cubicBezTo>
                    <a:pt x="1579927" y="214222"/>
                    <a:pt x="1551168" y="226134"/>
                    <a:pt x="1521181" y="226134"/>
                  </a:cubicBezTo>
                  <a:lnTo>
                    <a:pt x="113067" y="226134"/>
                  </a:lnTo>
                  <a:cubicBezTo>
                    <a:pt x="83080" y="226134"/>
                    <a:pt x="54321" y="214222"/>
                    <a:pt x="33117" y="193018"/>
                  </a:cubicBezTo>
                  <a:cubicBezTo>
                    <a:pt x="11912" y="171813"/>
                    <a:pt x="0" y="143054"/>
                    <a:pt x="0" y="113067"/>
                  </a:cubicBezTo>
                  <a:lnTo>
                    <a:pt x="0" y="113067"/>
                  </a:lnTo>
                  <a:cubicBezTo>
                    <a:pt x="0" y="83080"/>
                    <a:pt x="11912" y="54321"/>
                    <a:pt x="33117" y="33117"/>
                  </a:cubicBezTo>
                  <a:cubicBezTo>
                    <a:pt x="54321" y="11912"/>
                    <a:pt x="83080" y="0"/>
                    <a:pt x="113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634248" cy="25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093378" y="429302"/>
            <a:ext cx="6736117" cy="805000"/>
            <a:chOff x="0" y="0"/>
            <a:chExt cx="8981490" cy="1073334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8981490" cy="1073334"/>
              <a:chOff x="0" y="0"/>
              <a:chExt cx="1658052" cy="19814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658052" cy="198146"/>
              </a:xfrm>
              <a:custGeom>
                <a:avLst/>
                <a:gdLst/>
                <a:ahLst/>
                <a:cxnLst/>
                <a:rect l="l" t="t" r="r" b="b"/>
                <a:pathLst>
                  <a:path w="1658052" h="198146">
                    <a:moveTo>
                      <a:pt x="99073" y="0"/>
                    </a:moveTo>
                    <a:lnTo>
                      <a:pt x="1558979" y="0"/>
                    </a:lnTo>
                    <a:cubicBezTo>
                      <a:pt x="1613696" y="0"/>
                      <a:pt x="1658052" y="44356"/>
                      <a:pt x="1658052" y="99073"/>
                    </a:cubicBezTo>
                    <a:lnTo>
                      <a:pt x="1658052" y="99073"/>
                    </a:lnTo>
                    <a:cubicBezTo>
                      <a:pt x="1658052" y="125349"/>
                      <a:pt x="1647614" y="150548"/>
                      <a:pt x="1629034" y="169128"/>
                    </a:cubicBezTo>
                    <a:cubicBezTo>
                      <a:pt x="1610455" y="187708"/>
                      <a:pt x="1585255" y="198146"/>
                      <a:pt x="1558979" y="198146"/>
                    </a:cubicBezTo>
                    <a:lnTo>
                      <a:pt x="99073" y="198146"/>
                    </a:lnTo>
                    <a:cubicBezTo>
                      <a:pt x="44356" y="198146"/>
                      <a:pt x="0" y="153789"/>
                      <a:pt x="0" y="99073"/>
                    </a:cubicBezTo>
                    <a:lnTo>
                      <a:pt x="0" y="99073"/>
                    </a:lnTo>
                    <a:cubicBezTo>
                      <a:pt x="0" y="44356"/>
                      <a:pt x="44356" y="0"/>
                      <a:pt x="99073" y="0"/>
                    </a:cubicBezTo>
                    <a:close/>
                  </a:path>
                </a:pathLst>
              </a:custGeom>
              <a:solidFill>
                <a:srgbClr val="C4DCFF"/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658052" cy="226721"/>
              </a:xfrm>
              <a:prstGeom prst="rect">
                <a:avLst/>
              </a:prstGeom>
            </p:spPr>
            <p:txBody>
              <a:bodyPr lIns="55152" tIns="55152" rIns="55152" bIns="55152" rtlCol="0" anchor="ctr"/>
              <a:lstStyle/>
              <a:p>
                <a:pPr algn="ctr">
                  <a:lnSpc>
                    <a:spcPts val="2660"/>
                  </a:lnSpc>
                </a:pPr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150240"/>
              <a:ext cx="8750050" cy="706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05"/>
                </a:lnSpc>
              </a:pPr>
              <a:r>
                <a:rPr lang="en-US" sz="3145">
                  <a:solidFill>
                    <a:srgbClr val="123D70"/>
                  </a:solidFill>
                  <a:latin typeface="Sukar" panose="02000500000000000000"/>
                  <a:ea typeface="Sukar" panose="02000500000000000000"/>
                  <a:cs typeface="Sukar" panose="02000500000000000000"/>
                  <a:sym typeface="Sukar" panose="02000500000000000000"/>
                </a:rPr>
                <a:t>ATTACHED SCREENSHOT</a:t>
              </a:r>
              <a:endParaRPr lang="en-US" sz="3145">
                <a:solidFill>
                  <a:srgbClr val="123D7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endParaRP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-617029" y="177842"/>
            <a:ext cx="461774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123D7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rPr>
              <a:t>ALLURE REPORT</a:t>
            </a:r>
            <a:endParaRPr lang="en-US" sz="2700">
              <a:solidFill>
                <a:srgbClr val="123D70"/>
              </a:solidFill>
              <a:latin typeface="Sukar" panose="02000500000000000000"/>
              <a:ea typeface="Sukar" panose="02000500000000000000"/>
              <a:cs typeface="Sukar" panose="02000500000000000000"/>
              <a:sym typeface="Sukar" panose="0200050000000000000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6398" y="1324122"/>
            <a:ext cx="4315769" cy="788655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0136" y="1333500"/>
            <a:ext cx="7868748" cy="862132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512712" y="0"/>
            <a:ext cx="6205036" cy="858603"/>
            <a:chOff x="0" y="0"/>
            <a:chExt cx="1634248" cy="226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4248" cy="226134"/>
            </a:xfrm>
            <a:custGeom>
              <a:avLst/>
              <a:gdLst/>
              <a:ahLst/>
              <a:cxnLst/>
              <a:rect l="l" t="t" r="r" b="b"/>
              <a:pathLst>
                <a:path w="1634248" h="226134">
                  <a:moveTo>
                    <a:pt x="113067" y="0"/>
                  </a:moveTo>
                  <a:lnTo>
                    <a:pt x="1521181" y="0"/>
                  </a:lnTo>
                  <a:cubicBezTo>
                    <a:pt x="1551168" y="0"/>
                    <a:pt x="1579927" y="11912"/>
                    <a:pt x="1601132" y="33117"/>
                  </a:cubicBezTo>
                  <a:cubicBezTo>
                    <a:pt x="1622336" y="54321"/>
                    <a:pt x="1634248" y="83080"/>
                    <a:pt x="1634248" y="113067"/>
                  </a:cubicBezTo>
                  <a:lnTo>
                    <a:pt x="1634248" y="113067"/>
                  </a:lnTo>
                  <a:cubicBezTo>
                    <a:pt x="1634248" y="143054"/>
                    <a:pt x="1622336" y="171813"/>
                    <a:pt x="1601132" y="193018"/>
                  </a:cubicBezTo>
                  <a:cubicBezTo>
                    <a:pt x="1579927" y="214222"/>
                    <a:pt x="1551168" y="226134"/>
                    <a:pt x="1521181" y="226134"/>
                  </a:cubicBezTo>
                  <a:lnTo>
                    <a:pt x="113067" y="226134"/>
                  </a:lnTo>
                  <a:cubicBezTo>
                    <a:pt x="83080" y="226134"/>
                    <a:pt x="54321" y="214222"/>
                    <a:pt x="33117" y="193018"/>
                  </a:cubicBezTo>
                  <a:cubicBezTo>
                    <a:pt x="11912" y="171813"/>
                    <a:pt x="0" y="143054"/>
                    <a:pt x="0" y="113067"/>
                  </a:cubicBezTo>
                  <a:lnTo>
                    <a:pt x="0" y="113067"/>
                  </a:lnTo>
                  <a:cubicBezTo>
                    <a:pt x="0" y="83080"/>
                    <a:pt x="11912" y="54321"/>
                    <a:pt x="33117" y="33117"/>
                  </a:cubicBezTo>
                  <a:cubicBezTo>
                    <a:pt x="54321" y="11912"/>
                    <a:pt x="83080" y="0"/>
                    <a:pt x="113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634248" cy="25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617029" y="177842"/>
            <a:ext cx="461774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123D7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rPr>
              <a:t>ALLURE REPORT</a:t>
            </a:r>
            <a:endParaRPr lang="en-US" sz="2700">
              <a:solidFill>
                <a:srgbClr val="123D70"/>
              </a:solidFill>
              <a:latin typeface="Sukar" panose="02000500000000000000"/>
              <a:ea typeface="Sukar" panose="02000500000000000000"/>
              <a:cs typeface="Sukar" panose="02000500000000000000"/>
              <a:sym typeface="Sukar" panose="0200050000000000000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1206543"/>
            <a:ext cx="14865090" cy="752937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512712" y="0"/>
            <a:ext cx="7217760" cy="858603"/>
            <a:chOff x="0" y="0"/>
            <a:chExt cx="1900974" cy="226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00974" cy="226134"/>
            </a:xfrm>
            <a:custGeom>
              <a:avLst/>
              <a:gdLst/>
              <a:ahLst/>
              <a:cxnLst/>
              <a:rect l="l" t="t" r="r" b="b"/>
              <a:pathLst>
                <a:path w="1900974" h="226134">
                  <a:moveTo>
                    <a:pt x="107262" y="0"/>
                  </a:moveTo>
                  <a:lnTo>
                    <a:pt x="1793712" y="0"/>
                  </a:lnTo>
                  <a:cubicBezTo>
                    <a:pt x="1822160" y="0"/>
                    <a:pt x="1849442" y="11301"/>
                    <a:pt x="1869558" y="31416"/>
                  </a:cubicBezTo>
                  <a:cubicBezTo>
                    <a:pt x="1889673" y="51532"/>
                    <a:pt x="1900974" y="78814"/>
                    <a:pt x="1900974" y="107262"/>
                  </a:cubicBezTo>
                  <a:lnTo>
                    <a:pt x="1900974" y="118872"/>
                  </a:lnTo>
                  <a:cubicBezTo>
                    <a:pt x="1900974" y="147320"/>
                    <a:pt x="1889673" y="174602"/>
                    <a:pt x="1869558" y="194718"/>
                  </a:cubicBezTo>
                  <a:cubicBezTo>
                    <a:pt x="1849442" y="214833"/>
                    <a:pt x="1822160" y="226134"/>
                    <a:pt x="1793712" y="226134"/>
                  </a:cubicBezTo>
                  <a:lnTo>
                    <a:pt x="107262" y="226134"/>
                  </a:lnTo>
                  <a:cubicBezTo>
                    <a:pt x="78814" y="226134"/>
                    <a:pt x="51532" y="214833"/>
                    <a:pt x="31416" y="194718"/>
                  </a:cubicBezTo>
                  <a:cubicBezTo>
                    <a:pt x="11301" y="174602"/>
                    <a:pt x="0" y="147320"/>
                    <a:pt x="0" y="118872"/>
                  </a:cubicBezTo>
                  <a:lnTo>
                    <a:pt x="0" y="107262"/>
                  </a:lnTo>
                  <a:cubicBezTo>
                    <a:pt x="0" y="78814"/>
                    <a:pt x="11301" y="51532"/>
                    <a:pt x="31416" y="31416"/>
                  </a:cubicBezTo>
                  <a:cubicBezTo>
                    <a:pt x="51532" y="11301"/>
                    <a:pt x="78814" y="0"/>
                    <a:pt x="1072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900974" cy="25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661360" cy="211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-145550" y="177842"/>
            <a:ext cx="461774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sz="2700">
                <a:solidFill>
                  <a:srgbClr val="123D7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rPr>
              <a:t>TESTNG.XML</a:t>
            </a:r>
            <a:endParaRPr lang="en-US" sz="2700">
              <a:solidFill>
                <a:srgbClr val="123D70"/>
              </a:solidFill>
              <a:latin typeface="Sukar" panose="02000500000000000000"/>
              <a:ea typeface="Sukar" panose="02000500000000000000"/>
              <a:cs typeface="Sukar" panose="02000500000000000000"/>
              <a:sym typeface="Sukar" panose="02000500000000000000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6688791" y="9210675"/>
            <a:ext cx="122604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500"/>
              </a:lnSpc>
              <a:spcBef>
                <a:spcPct val="0"/>
              </a:spcBef>
            </a:pPr>
            <a:r>
              <a:rPr lang="en-US" sz="2500">
                <a:solidFill>
                  <a:srgbClr val="123D7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rPr>
              <a:t> Page 53</a:t>
            </a:r>
            <a:endParaRPr lang="en-US" sz="2500">
              <a:solidFill>
                <a:srgbClr val="123D70"/>
              </a:solidFill>
              <a:latin typeface="Sukar" panose="02000500000000000000"/>
              <a:ea typeface="Sukar" panose="02000500000000000000"/>
              <a:cs typeface="Sukar" panose="02000500000000000000"/>
              <a:sym typeface="Sukar" panose="0200050000000000000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6159" y="1614455"/>
            <a:ext cx="13579465" cy="718246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 flipH="1">
            <a:off x="-117276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3525140" y="0"/>
                </a:moveTo>
                <a:lnTo>
                  <a:pt x="0" y="0"/>
                </a:lnTo>
                <a:lnTo>
                  <a:pt x="0" y="2057400"/>
                </a:lnTo>
                <a:lnTo>
                  <a:pt x="3525140" y="2057400"/>
                </a:lnTo>
                <a:lnTo>
                  <a:pt x="352514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 flipV="1">
            <a:off x="1593562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2057400"/>
                </a:moveTo>
                <a:lnTo>
                  <a:pt x="3525140" y="2057400"/>
                </a:lnTo>
                <a:lnTo>
                  <a:pt x="352514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748691" y="909858"/>
            <a:ext cx="4790618" cy="694829"/>
            <a:chOff x="0" y="0"/>
            <a:chExt cx="1261727" cy="183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1727" cy="183000"/>
            </a:xfrm>
            <a:custGeom>
              <a:avLst/>
              <a:gdLst/>
              <a:ahLst/>
              <a:cxnLst/>
              <a:rect l="l" t="t" r="r" b="b"/>
              <a:pathLst>
                <a:path w="1261727" h="183000">
                  <a:moveTo>
                    <a:pt x="91500" y="0"/>
                  </a:moveTo>
                  <a:lnTo>
                    <a:pt x="1170227" y="0"/>
                  </a:lnTo>
                  <a:cubicBezTo>
                    <a:pt x="1194494" y="0"/>
                    <a:pt x="1217767" y="9640"/>
                    <a:pt x="1234927" y="26800"/>
                  </a:cubicBezTo>
                  <a:cubicBezTo>
                    <a:pt x="1252086" y="43959"/>
                    <a:pt x="1261727" y="67233"/>
                    <a:pt x="1261727" y="91500"/>
                  </a:cubicBezTo>
                  <a:lnTo>
                    <a:pt x="1261727" y="91500"/>
                  </a:lnTo>
                  <a:cubicBezTo>
                    <a:pt x="1261727" y="115767"/>
                    <a:pt x="1252086" y="139041"/>
                    <a:pt x="1234927" y="156201"/>
                  </a:cubicBezTo>
                  <a:cubicBezTo>
                    <a:pt x="1217767" y="173360"/>
                    <a:pt x="1194494" y="183000"/>
                    <a:pt x="1170227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61727" cy="211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87193" y="6466790"/>
            <a:ext cx="6818001" cy="905149"/>
            <a:chOff x="0" y="0"/>
            <a:chExt cx="1795687" cy="2383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38393"/>
            </a:xfrm>
            <a:custGeom>
              <a:avLst/>
              <a:gdLst/>
              <a:ahLst/>
              <a:cxnLst/>
              <a:rect l="l" t="t" r="r" b="b"/>
              <a:pathLst>
                <a:path w="1795687" h="238393">
                  <a:moveTo>
                    <a:pt x="56776" y="0"/>
                  </a:moveTo>
                  <a:lnTo>
                    <a:pt x="1738912" y="0"/>
                  </a:lnTo>
                  <a:cubicBezTo>
                    <a:pt x="1770268" y="0"/>
                    <a:pt x="1795687" y="25419"/>
                    <a:pt x="1795687" y="56776"/>
                  </a:cubicBezTo>
                  <a:lnTo>
                    <a:pt x="1795687" y="181618"/>
                  </a:lnTo>
                  <a:cubicBezTo>
                    <a:pt x="1795687" y="196675"/>
                    <a:pt x="1789706" y="211116"/>
                    <a:pt x="1779058" y="221764"/>
                  </a:cubicBezTo>
                  <a:cubicBezTo>
                    <a:pt x="1768411" y="232411"/>
                    <a:pt x="1753970" y="238393"/>
                    <a:pt x="1738912" y="238393"/>
                  </a:cubicBezTo>
                  <a:lnTo>
                    <a:pt x="56776" y="238393"/>
                  </a:lnTo>
                  <a:cubicBezTo>
                    <a:pt x="41718" y="238393"/>
                    <a:pt x="27277" y="232411"/>
                    <a:pt x="16629" y="221764"/>
                  </a:cubicBezTo>
                  <a:cubicBezTo>
                    <a:pt x="5982" y="211116"/>
                    <a:pt x="0" y="196675"/>
                    <a:pt x="0" y="181618"/>
                  </a:cubicBezTo>
                  <a:lnTo>
                    <a:pt x="0" y="56776"/>
                  </a:lnTo>
                  <a:cubicBezTo>
                    <a:pt x="0" y="41718"/>
                    <a:pt x="5982" y="27277"/>
                    <a:pt x="16629" y="16629"/>
                  </a:cubicBezTo>
                  <a:cubicBezTo>
                    <a:pt x="27277" y="5982"/>
                    <a:pt x="41718" y="0"/>
                    <a:pt x="56776" y="0"/>
                  </a:cubicBezTo>
                  <a:close/>
                </a:path>
              </a:pathLst>
            </a:custGeom>
            <a:solidFill>
              <a:srgbClr val="E4E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795687" cy="266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584220" y="962025"/>
            <a:ext cx="511956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DEPI | 2025</a:t>
            </a:r>
            <a:endParaRPr lang="en-US" sz="3000" b="1">
              <a:solidFill>
                <a:srgbClr val="123D70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</p:txBody>
      </p:sp>
      <p:sp>
        <p:nvSpPr>
          <p:cNvPr id="15" name="AutoShape 15"/>
          <p:cNvSpPr/>
          <p:nvPr/>
        </p:nvSpPr>
        <p:spPr>
          <a:xfrm flipV="1">
            <a:off x="11539309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flipV="1">
            <a:off x="5787193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144429" y="-289533"/>
            <a:ext cx="4279961" cy="2037710"/>
          </a:xfrm>
          <a:custGeom>
            <a:avLst/>
            <a:gdLst/>
            <a:ahLst/>
            <a:cxnLst/>
            <a:rect l="l" t="t" r="r" b="b"/>
            <a:pathLst>
              <a:path w="4279961" h="2037710">
                <a:moveTo>
                  <a:pt x="0" y="0"/>
                </a:moveTo>
                <a:lnTo>
                  <a:pt x="4279962" y="0"/>
                </a:lnTo>
                <a:lnTo>
                  <a:pt x="4279962" y="2037710"/>
                </a:lnTo>
                <a:lnTo>
                  <a:pt x="0" y="20377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5061" b="-239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569481" y="2678487"/>
            <a:ext cx="9149038" cy="323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0"/>
              </a:lnSpc>
            </a:pPr>
            <a:r>
              <a:rPr lang="en-US" sz="11670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rPr>
              <a:t>THANK YOU</a:t>
            </a:r>
            <a:endParaRPr lang="en-US" sz="11670">
              <a:solidFill>
                <a:srgbClr val="123D70"/>
              </a:solidFill>
              <a:latin typeface="Aerospace bold" panose="00000500000000000000" charset="-128"/>
              <a:ea typeface="Aerospace bold" panose="00000500000000000000" charset="-128"/>
              <a:cs typeface="Aerospace bold" panose="00000500000000000000" charset="-128"/>
              <a:sym typeface="Aerospace bold" panose="00000500000000000000" charset="-128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5787193" y="6533270"/>
            <a:ext cx="6818001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5" b="1" dirty="0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ONL3_SWD6_G3</a:t>
            </a:r>
            <a:endParaRPr lang="en-US" sz="4095" b="1" dirty="0">
              <a:solidFill>
                <a:srgbClr val="123D70"/>
              </a:solidFill>
              <a:latin typeface="Sukar Bold" panose="02000500000000000000"/>
              <a:ea typeface="Sukar Bold" panose="02000500000000000000"/>
              <a:cs typeface="Sukar Bold" panose="02000500000000000000"/>
              <a:sym typeface="Sukar Bold" panose="0200050000000000000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105232" y="3833972"/>
            <a:ext cx="4977037" cy="4310166"/>
            <a:chOff x="0" y="0"/>
            <a:chExt cx="938557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38557" cy="812800"/>
            </a:xfrm>
            <a:custGeom>
              <a:avLst/>
              <a:gdLst/>
              <a:ahLst/>
              <a:cxnLst/>
              <a:rect l="l" t="t" r="r" b="b"/>
              <a:pathLst>
                <a:path w="938557" h="812800">
                  <a:moveTo>
                    <a:pt x="35777" y="0"/>
                  </a:moveTo>
                  <a:lnTo>
                    <a:pt x="902780" y="0"/>
                  </a:lnTo>
                  <a:cubicBezTo>
                    <a:pt x="912268" y="0"/>
                    <a:pt x="921368" y="3769"/>
                    <a:pt x="928078" y="10479"/>
                  </a:cubicBezTo>
                  <a:cubicBezTo>
                    <a:pt x="934788" y="17188"/>
                    <a:pt x="938557" y="26288"/>
                    <a:pt x="938557" y="35777"/>
                  </a:cubicBezTo>
                  <a:lnTo>
                    <a:pt x="938557" y="777023"/>
                  </a:lnTo>
                  <a:cubicBezTo>
                    <a:pt x="938557" y="786512"/>
                    <a:pt x="934788" y="795612"/>
                    <a:pt x="928078" y="802321"/>
                  </a:cubicBezTo>
                  <a:cubicBezTo>
                    <a:pt x="921368" y="809031"/>
                    <a:pt x="912268" y="812800"/>
                    <a:pt x="902780" y="812800"/>
                  </a:cubicBezTo>
                  <a:lnTo>
                    <a:pt x="35777" y="812800"/>
                  </a:lnTo>
                  <a:cubicBezTo>
                    <a:pt x="26288" y="812800"/>
                    <a:pt x="17188" y="809031"/>
                    <a:pt x="10479" y="802321"/>
                  </a:cubicBezTo>
                  <a:cubicBezTo>
                    <a:pt x="3769" y="795612"/>
                    <a:pt x="0" y="786512"/>
                    <a:pt x="0" y="777023"/>
                  </a:cubicBezTo>
                  <a:lnTo>
                    <a:pt x="0" y="35777"/>
                  </a:lnTo>
                  <a:cubicBezTo>
                    <a:pt x="0" y="26288"/>
                    <a:pt x="3769" y="17188"/>
                    <a:pt x="10479" y="10479"/>
                  </a:cubicBezTo>
                  <a:cubicBezTo>
                    <a:pt x="17188" y="3769"/>
                    <a:pt x="26288" y="0"/>
                    <a:pt x="35777" y="0"/>
                  </a:cubicBezTo>
                  <a:close/>
                </a:path>
              </a:pathLst>
            </a:custGeom>
            <a:blipFill>
              <a:blip r:embed="rId5"/>
              <a:stretch>
                <a:fillRect t="-7736" b="-77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835125" y="2021258"/>
            <a:ext cx="4617749" cy="75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5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rPr>
              <a:t>INTRODUCTION</a:t>
            </a:r>
            <a:endParaRPr lang="en-US" sz="4005">
              <a:solidFill>
                <a:srgbClr val="123D70"/>
              </a:solidFill>
              <a:latin typeface="Aerospace bold" panose="00000500000000000000" charset="-128"/>
              <a:ea typeface="Aerospace bold" panose="00000500000000000000" charset="-128"/>
              <a:cs typeface="Aerospace bold" panose="00000500000000000000" charset="-128"/>
              <a:sym typeface="Aerospace bold" panose="00000500000000000000" charset="-128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7596084" y="3767297"/>
            <a:ext cx="8586683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 dirty="0">
                <a:solidFill>
                  <a:srgbClr val="123D7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rPr>
              <a:t>Software Testing Life Cycle.</a:t>
            </a:r>
            <a:endParaRPr lang="en-US" sz="3000" dirty="0">
              <a:solidFill>
                <a:srgbClr val="123D70"/>
              </a:solidFill>
              <a:latin typeface="Sukar" panose="02000500000000000000"/>
              <a:ea typeface="Sukar" panose="02000500000000000000"/>
              <a:cs typeface="Sukar" panose="02000500000000000000"/>
              <a:sym typeface="Sukar" panose="02000500000000000000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 dirty="0">
                <a:solidFill>
                  <a:srgbClr val="123D7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rPr>
              <a:t>Manual Testing(Exploratory Testing on </a:t>
            </a:r>
            <a:r>
              <a:rPr lang="en-US" sz="3000" b="1" dirty="0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OpenCart</a:t>
            </a:r>
            <a:r>
              <a:rPr lang="en-US" sz="3000" dirty="0">
                <a:solidFill>
                  <a:srgbClr val="123D7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rPr>
              <a:t> Website).</a:t>
            </a:r>
            <a:endParaRPr lang="en-US" sz="3000" dirty="0">
              <a:solidFill>
                <a:srgbClr val="123D70"/>
              </a:solidFill>
              <a:latin typeface="Sukar" panose="02000500000000000000"/>
              <a:ea typeface="Sukar" panose="02000500000000000000"/>
              <a:cs typeface="Sukar" panose="02000500000000000000"/>
              <a:sym typeface="Sukar" panose="02000500000000000000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 dirty="0">
                <a:solidFill>
                  <a:srgbClr val="123D7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rPr>
              <a:t>Data Base.</a:t>
            </a:r>
            <a:endParaRPr lang="en-US" sz="3000" dirty="0">
              <a:solidFill>
                <a:srgbClr val="123D70"/>
              </a:solidFill>
              <a:latin typeface="Sukar" panose="02000500000000000000"/>
              <a:ea typeface="Sukar" panose="02000500000000000000"/>
              <a:cs typeface="Sukar" panose="02000500000000000000"/>
              <a:sym typeface="Sukar" panose="02000500000000000000"/>
            </a:endParaRPr>
          </a:p>
          <a:p>
            <a:pPr marL="647700" lvl="1" indent="-323850" algn="l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 dirty="0">
                <a:solidFill>
                  <a:srgbClr val="123D7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rPr>
              <a:t>API Testing: using Postman on the </a:t>
            </a:r>
            <a:r>
              <a:rPr lang="en-US" sz="3000" b="1" dirty="0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Automation Exercise </a:t>
            </a:r>
            <a:r>
              <a:rPr lang="en-US" sz="3000" dirty="0">
                <a:solidFill>
                  <a:srgbClr val="123D7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rPr>
              <a:t>API.</a:t>
            </a:r>
            <a:endParaRPr lang="en-US" sz="3000" dirty="0">
              <a:solidFill>
                <a:srgbClr val="123D70"/>
              </a:solidFill>
              <a:latin typeface="Sukar" panose="02000500000000000000"/>
              <a:ea typeface="Sukar" panose="02000500000000000000"/>
              <a:cs typeface="Sukar" panose="02000500000000000000"/>
              <a:sym typeface="Sukar" panose="02000500000000000000"/>
            </a:endParaRPr>
          </a:p>
          <a:p>
            <a:pPr marL="647700" lvl="1" indent="-323850">
              <a:lnSpc>
                <a:spcPts val="4200"/>
              </a:lnSpc>
              <a:buFont typeface="Arial" panose="020B0604020202020204"/>
              <a:buChar char="•"/>
            </a:pPr>
            <a:r>
              <a:rPr lang="en-US" sz="3000" dirty="0">
                <a:solidFill>
                  <a:srgbClr val="123D7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rPr>
              <a:t>Automation Testing: on the </a:t>
            </a:r>
            <a:r>
              <a:rPr lang="en-US" sz="3000" b="1" dirty="0">
                <a:solidFill>
                  <a:srgbClr val="123D70"/>
                </a:solidFill>
                <a:latin typeface="Sukar Bold" panose="02000500000000000000"/>
                <a:ea typeface="Sukar Bold" panose="02000500000000000000"/>
                <a:cs typeface="Sukar Bold" panose="02000500000000000000"/>
                <a:sym typeface="Sukar Bold" panose="02000500000000000000"/>
              </a:rPr>
              <a:t>OpenCart</a:t>
            </a:r>
            <a:r>
              <a:rPr lang="en-US" sz="3000" dirty="0">
                <a:solidFill>
                  <a:srgbClr val="123D7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rPr>
              <a:t> website using Selenium with java.</a:t>
            </a:r>
            <a:endParaRPr lang="en-US" sz="3000" dirty="0">
              <a:solidFill>
                <a:srgbClr val="123D70"/>
              </a:solidFill>
              <a:latin typeface="Sukar" panose="02000500000000000000"/>
              <a:ea typeface="Sukar" panose="02000500000000000000"/>
              <a:cs typeface="Sukar" panose="02000500000000000000"/>
              <a:sym typeface="Sukar" panose="02000500000000000000"/>
            </a:endParaRPr>
          </a:p>
          <a:p>
            <a:pPr algn="just">
              <a:lnSpc>
                <a:spcPts val="3835"/>
              </a:lnSpc>
            </a:pPr>
            <a:endParaRPr lang="en-US" sz="3000" dirty="0">
              <a:solidFill>
                <a:srgbClr val="123D70"/>
              </a:solidFill>
              <a:latin typeface="Sukar" panose="02000500000000000000"/>
              <a:ea typeface="Sukar" panose="02000500000000000000"/>
              <a:cs typeface="Sukar" panose="02000500000000000000"/>
              <a:sym typeface="Sukar" panose="02000500000000000000"/>
            </a:endParaRPr>
          </a:p>
          <a:p>
            <a:pPr algn="just">
              <a:lnSpc>
                <a:spcPts val="3835"/>
              </a:lnSpc>
            </a:pPr>
            <a:endParaRPr lang="en-US" sz="3000" dirty="0">
              <a:solidFill>
                <a:srgbClr val="123D70"/>
              </a:solidFill>
              <a:latin typeface="Sukar" panose="02000500000000000000"/>
              <a:ea typeface="Sukar" panose="02000500000000000000"/>
              <a:cs typeface="Sukar" panose="02000500000000000000"/>
              <a:sym typeface="Sukar" panose="02000500000000000000"/>
            </a:endParaRPr>
          </a:p>
          <a:p>
            <a:pPr algn="just">
              <a:lnSpc>
                <a:spcPts val="3835"/>
              </a:lnSpc>
              <a:spcBef>
                <a:spcPct val="0"/>
              </a:spcBef>
            </a:pPr>
            <a:endParaRPr lang="en-US" sz="3000" dirty="0">
              <a:solidFill>
                <a:srgbClr val="123D70"/>
              </a:solidFill>
              <a:latin typeface="Sukar" panose="02000500000000000000"/>
              <a:ea typeface="Sukar" panose="02000500000000000000"/>
              <a:cs typeface="Sukar" panose="02000500000000000000"/>
              <a:sym typeface="Sukar" panose="02000500000000000000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-464552" y="511757"/>
            <a:ext cx="5752117" cy="694829"/>
            <a:chOff x="-464552" y="511757"/>
            <a:chExt cx="5752117" cy="694829"/>
          </a:xfrm>
        </p:grpSpPr>
        <p:grpSp>
          <p:nvGrpSpPr>
            <p:cNvPr id="26" name="Group 25"/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1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2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" name="TextBox 23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24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 panose="02000500000000000000"/>
                    <a:ea typeface="Sukar Bold" panose="02000500000000000000"/>
                    <a:cs typeface="Sukar Bold" panose="02000500000000000000"/>
                    <a:sym typeface="Sukar Bold" panose="02000500000000000000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endParaR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Freeform 21"/>
          <p:cNvSpPr/>
          <p:nvPr/>
        </p:nvSpPr>
        <p:spPr>
          <a:xfrm>
            <a:off x="3503444" y="4621185"/>
            <a:ext cx="2303352" cy="2303352"/>
          </a:xfrm>
          <a:custGeom>
            <a:avLst/>
            <a:gdLst/>
            <a:ahLst/>
            <a:cxnLst/>
            <a:rect l="l" t="t" r="r" b="b"/>
            <a:pathLst>
              <a:path w="2303352" h="2303352">
                <a:moveTo>
                  <a:pt x="0" y="0"/>
                </a:moveTo>
                <a:lnTo>
                  <a:pt x="2303352" y="0"/>
                </a:lnTo>
                <a:lnTo>
                  <a:pt x="2303352" y="2303352"/>
                </a:lnTo>
                <a:lnTo>
                  <a:pt x="0" y="230335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1573114" y="4659963"/>
            <a:ext cx="2264573" cy="2264573"/>
          </a:xfrm>
          <a:custGeom>
            <a:avLst/>
            <a:gdLst/>
            <a:ahLst/>
            <a:cxnLst/>
            <a:rect l="l" t="t" r="r" b="b"/>
            <a:pathLst>
              <a:path w="2264573" h="2264573">
                <a:moveTo>
                  <a:pt x="0" y="0"/>
                </a:moveTo>
                <a:lnTo>
                  <a:pt x="2264573" y="0"/>
                </a:lnTo>
                <a:lnTo>
                  <a:pt x="2264573" y="2264574"/>
                </a:lnTo>
                <a:lnTo>
                  <a:pt x="0" y="22645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6206260" y="4659963"/>
            <a:ext cx="2264573" cy="2264573"/>
          </a:xfrm>
          <a:custGeom>
            <a:avLst/>
            <a:gdLst/>
            <a:ahLst/>
            <a:cxnLst/>
            <a:rect l="l" t="t" r="r" b="b"/>
            <a:pathLst>
              <a:path w="2264573" h="2264573">
                <a:moveTo>
                  <a:pt x="0" y="0"/>
                </a:moveTo>
                <a:lnTo>
                  <a:pt x="2264573" y="0"/>
                </a:lnTo>
                <a:lnTo>
                  <a:pt x="2264573" y="2264574"/>
                </a:lnTo>
                <a:lnTo>
                  <a:pt x="0" y="2264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6835125" y="2021258"/>
            <a:ext cx="461774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5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rPr>
              <a:t>TOOLS </a:t>
            </a:r>
            <a:endParaRPr lang="en-US" sz="4005">
              <a:solidFill>
                <a:srgbClr val="123D70"/>
              </a:solidFill>
              <a:latin typeface="Aerospace bold" panose="00000500000000000000" charset="-128"/>
              <a:ea typeface="Aerospace bold" panose="00000500000000000000" charset="-128"/>
              <a:cs typeface="Aerospace bold" panose="00000500000000000000" charset="-128"/>
              <a:sym typeface="Aerospace bold" panose="00000500000000000000" charset="-128"/>
            </a:endParaRPr>
          </a:p>
        </p:txBody>
      </p:sp>
      <p:grpSp>
        <p:nvGrpSpPr>
          <p:cNvPr id="33" name="Group 32"/>
          <p:cNvGrpSpPr/>
          <p:nvPr/>
        </p:nvGrpSpPr>
        <p:grpSpPr>
          <a:xfrm>
            <a:off x="-464552" y="511757"/>
            <a:ext cx="5752117" cy="694829"/>
            <a:chOff x="-464552" y="511757"/>
            <a:chExt cx="5752117" cy="694829"/>
          </a:xfrm>
        </p:grpSpPr>
        <p:grpSp>
          <p:nvGrpSpPr>
            <p:cNvPr id="34" name="Group 33"/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36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8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TextBox 23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37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 panose="02000500000000000000"/>
                    <a:ea typeface="Sukar Bold" panose="02000500000000000000"/>
                    <a:cs typeface="Sukar Bold" panose="02000500000000000000"/>
                    <a:sym typeface="Sukar Bold" panose="02000500000000000000"/>
                    <a:hlinkClick r:id="rId8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endParaRPr>
              </a:p>
            </p:txBody>
          </p:sp>
        </p:grpSp>
        <p:sp>
          <p:nvSpPr>
            <p:cNvPr id="35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A logo with blue text&#10;&#10;AI-generated content may be incorrect.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297" y="4621185"/>
            <a:ext cx="2303352" cy="23033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835125" y="2021258"/>
            <a:ext cx="461774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5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rPr>
              <a:t>TEST ANALYSIS</a:t>
            </a:r>
            <a:endParaRPr lang="en-US" sz="4005">
              <a:solidFill>
                <a:srgbClr val="123D70"/>
              </a:solidFill>
              <a:latin typeface="Aerospace bold" panose="00000500000000000000" charset="-128"/>
              <a:ea typeface="Aerospace bold" panose="00000500000000000000" charset="-128"/>
              <a:cs typeface="Aerospace bold" panose="00000500000000000000" charset="-128"/>
              <a:sym typeface="Aerospace bold" panose="00000500000000000000" charset="-128"/>
            </a:endParaRPr>
          </a:p>
        </p:txBody>
      </p:sp>
      <p:grpSp>
        <p:nvGrpSpPr>
          <p:cNvPr id="25" name="Group 25"/>
          <p:cNvGrpSpPr/>
          <p:nvPr/>
        </p:nvGrpSpPr>
        <p:grpSpPr>
          <a:xfrm>
            <a:off x="1028700" y="5183321"/>
            <a:ext cx="7955801" cy="1946523"/>
            <a:chOff x="0" y="0"/>
            <a:chExt cx="2095355" cy="51266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95355" cy="512664"/>
            </a:xfrm>
            <a:custGeom>
              <a:avLst/>
              <a:gdLst/>
              <a:ahLst/>
              <a:cxnLst/>
              <a:rect l="l" t="t" r="r" b="b"/>
              <a:pathLst>
                <a:path w="2095355" h="512664">
                  <a:moveTo>
                    <a:pt x="27247" y="0"/>
                  </a:moveTo>
                  <a:lnTo>
                    <a:pt x="2068108" y="0"/>
                  </a:lnTo>
                  <a:cubicBezTo>
                    <a:pt x="2083156" y="0"/>
                    <a:pt x="2095355" y="12199"/>
                    <a:pt x="2095355" y="27247"/>
                  </a:cubicBezTo>
                  <a:lnTo>
                    <a:pt x="2095355" y="485417"/>
                  </a:lnTo>
                  <a:cubicBezTo>
                    <a:pt x="2095355" y="500465"/>
                    <a:pt x="2083156" y="512664"/>
                    <a:pt x="2068108" y="512664"/>
                  </a:cubicBezTo>
                  <a:lnTo>
                    <a:pt x="27247" y="512664"/>
                  </a:lnTo>
                  <a:cubicBezTo>
                    <a:pt x="12199" y="512664"/>
                    <a:pt x="0" y="500465"/>
                    <a:pt x="0" y="485417"/>
                  </a:cubicBezTo>
                  <a:lnTo>
                    <a:pt x="0" y="27247"/>
                  </a:lnTo>
                  <a:cubicBezTo>
                    <a:pt x="0" y="12199"/>
                    <a:pt x="12199" y="0"/>
                    <a:pt x="272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66675"/>
              <a:ext cx="2095355" cy="579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Sukar" panose="02000500000000000000"/>
                  <a:ea typeface="Sukar" panose="02000500000000000000"/>
                  <a:cs typeface="Sukar" panose="02000500000000000000"/>
                  <a:sym typeface="Sukar" panose="02000500000000000000"/>
                </a:rPr>
                <a:t>Analyzing the user story to identify testable features , and to define and prioritize associated test conditions , and dicsover ambiguous data.</a:t>
              </a:r>
              <a:endParaRPr lang="en-US" sz="3000">
                <a:solidFill>
                  <a:srgbClr val="000000"/>
                </a:solidFill>
                <a:latin typeface="Sukar" panose="02000500000000000000"/>
                <a:ea typeface="Sukar" panose="02000500000000000000"/>
                <a:cs typeface="Sukar" panose="02000500000000000000"/>
                <a:sym typeface="Sukar" panose="02000500000000000000"/>
              </a:endParaRP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63539" y="5613307"/>
            <a:ext cx="542402" cy="602797"/>
            <a:chOff x="0" y="0"/>
            <a:chExt cx="142855" cy="15876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2855" cy="158761"/>
            </a:xfrm>
            <a:custGeom>
              <a:avLst/>
              <a:gdLst/>
              <a:ahLst/>
              <a:cxnLst/>
              <a:rect l="l" t="t" r="r" b="b"/>
              <a:pathLst>
                <a:path w="142855" h="158761">
                  <a:moveTo>
                    <a:pt x="71427" y="0"/>
                  </a:moveTo>
                  <a:lnTo>
                    <a:pt x="71427" y="0"/>
                  </a:lnTo>
                  <a:cubicBezTo>
                    <a:pt x="90371" y="0"/>
                    <a:pt x="108539" y="7525"/>
                    <a:pt x="121934" y="20921"/>
                  </a:cubicBezTo>
                  <a:cubicBezTo>
                    <a:pt x="135330" y="34316"/>
                    <a:pt x="142855" y="52484"/>
                    <a:pt x="142855" y="71427"/>
                  </a:cubicBezTo>
                  <a:lnTo>
                    <a:pt x="142855" y="87334"/>
                  </a:lnTo>
                  <a:cubicBezTo>
                    <a:pt x="142855" y="106278"/>
                    <a:pt x="135330" y="124445"/>
                    <a:pt x="121934" y="137841"/>
                  </a:cubicBezTo>
                  <a:cubicBezTo>
                    <a:pt x="108539" y="151236"/>
                    <a:pt x="90371" y="158761"/>
                    <a:pt x="71427" y="158761"/>
                  </a:cubicBezTo>
                  <a:lnTo>
                    <a:pt x="71427" y="158761"/>
                  </a:lnTo>
                  <a:cubicBezTo>
                    <a:pt x="52484" y="158761"/>
                    <a:pt x="34316" y="151236"/>
                    <a:pt x="20921" y="137841"/>
                  </a:cubicBezTo>
                  <a:cubicBezTo>
                    <a:pt x="7525" y="124445"/>
                    <a:pt x="0" y="106278"/>
                    <a:pt x="0" y="87334"/>
                  </a:cubicBezTo>
                  <a:lnTo>
                    <a:pt x="0" y="71427"/>
                  </a:lnTo>
                  <a:cubicBezTo>
                    <a:pt x="0" y="52484"/>
                    <a:pt x="7525" y="34316"/>
                    <a:pt x="20921" y="20921"/>
                  </a:cubicBezTo>
                  <a:cubicBezTo>
                    <a:pt x="34316" y="7525"/>
                    <a:pt x="52484" y="0"/>
                    <a:pt x="71427" y="0"/>
                  </a:cubicBezTo>
                  <a:close/>
                </a:path>
              </a:pathLst>
            </a:custGeom>
            <a:solidFill>
              <a:srgbClr val="C4DCFF"/>
            </a:solidFill>
            <a:ln w="38100" cap="sq">
              <a:solidFill>
                <a:srgbClr val="7AB3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142855" cy="187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363539" y="5622606"/>
            <a:ext cx="542402" cy="47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rPr>
              <a:t>01</a:t>
            </a:r>
            <a:endParaRPr lang="en-US" sz="2500">
              <a:solidFill>
                <a:srgbClr val="123D70"/>
              </a:solidFill>
              <a:latin typeface="Aerospace bold" panose="00000500000000000000" charset="-128"/>
              <a:ea typeface="Aerospace bold" panose="00000500000000000000" charset="-128"/>
              <a:cs typeface="Aerospace bold" panose="00000500000000000000" charset="-128"/>
              <a:sym typeface="Aerospace bold" panose="00000500000000000000" charset="-128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-464552" y="511757"/>
            <a:ext cx="5752117" cy="694829"/>
            <a:chOff x="-464552" y="511757"/>
            <a:chExt cx="5752117" cy="694829"/>
          </a:xfrm>
        </p:grpSpPr>
        <p:grpSp>
          <p:nvGrpSpPr>
            <p:cNvPr id="33" name="Group 32"/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35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7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TextBox 23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36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 panose="02000500000000000000"/>
                    <a:ea typeface="Sukar Bold" panose="02000500000000000000"/>
                    <a:cs typeface="Sukar Bold" panose="02000500000000000000"/>
                    <a:sym typeface="Sukar Bold" panose="02000500000000000000"/>
                    <a:hlinkClick r:id="rId7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endParaRPr>
              </a:p>
            </p:txBody>
          </p:sp>
        </p:grpSp>
        <p:sp>
          <p:nvSpPr>
            <p:cNvPr id="34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00466" y="3285122"/>
            <a:ext cx="4961404" cy="67859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658800" y="1394360"/>
            <a:ext cx="6818001" cy="1136417"/>
            <a:chOff x="0" y="0"/>
            <a:chExt cx="1795687" cy="299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11200" y="1585698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758925" y="1604727"/>
            <a:ext cx="461774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5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rPr>
              <a:t>TEST CASES</a:t>
            </a:r>
            <a:endParaRPr lang="en-US" sz="4005">
              <a:solidFill>
                <a:srgbClr val="123D70"/>
              </a:solidFill>
              <a:latin typeface="Aerospace bold" panose="00000500000000000000" charset="-128"/>
              <a:ea typeface="Aerospace bold" panose="00000500000000000000" charset="-128"/>
              <a:cs typeface="Aerospace bold" panose="00000500000000000000" charset="-128"/>
              <a:sym typeface="Aerospace bold" panose="00000500000000000000" charset="-128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9" name="Group 28"/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31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3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TextBox 23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32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 panose="02000500000000000000"/>
                    <a:ea typeface="Sukar Bold" panose="02000500000000000000"/>
                    <a:cs typeface="Sukar Bold" panose="02000500000000000000"/>
                    <a:sym typeface="Sukar Bold" panose="02000500000000000000"/>
                    <a:hlinkClick r:id="rId5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endParaRPr>
              </a:p>
            </p:txBody>
          </p:sp>
        </p:grpSp>
        <p:sp>
          <p:nvSpPr>
            <p:cNvPr id="30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9" name="Picture 3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225" y="2933700"/>
            <a:ext cx="16640175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658800" y="1558918"/>
            <a:ext cx="6818001" cy="1136417"/>
            <a:chOff x="0" y="0"/>
            <a:chExt cx="1795687" cy="299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11200" y="1750256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0" name="Freeform 20"/>
          <p:cNvSpPr/>
          <p:nvPr/>
        </p:nvSpPr>
        <p:spPr>
          <a:xfrm>
            <a:off x="6201115" y="3559828"/>
            <a:ext cx="5885770" cy="5885770"/>
          </a:xfrm>
          <a:custGeom>
            <a:avLst/>
            <a:gdLst/>
            <a:ahLst/>
            <a:cxnLst/>
            <a:rect l="l" t="t" r="r" b="b"/>
            <a:pathLst>
              <a:path w="5885770" h="5885770">
                <a:moveTo>
                  <a:pt x="0" y="0"/>
                </a:moveTo>
                <a:lnTo>
                  <a:pt x="5885770" y="0"/>
                </a:lnTo>
                <a:lnTo>
                  <a:pt x="5885770" y="5885770"/>
                </a:lnTo>
                <a:lnTo>
                  <a:pt x="0" y="588577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6758925" y="1769285"/>
            <a:ext cx="461774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5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rPr>
              <a:t>BUG REPORT</a:t>
            </a:r>
            <a:endParaRPr lang="en-US" sz="4005">
              <a:solidFill>
                <a:srgbClr val="123D70"/>
              </a:solidFill>
              <a:latin typeface="Aerospace bold" panose="00000500000000000000" charset="-128"/>
              <a:ea typeface="Aerospace bold" panose="00000500000000000000" charset="-128"/>
              <a:cs typeface="Aerospace bold" panose="00000500000000000000" charset="-128"/>
              <a:sym typeface="Aerospace bold" panose="00000500000000000000" charset="-128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5" name="Group 24"/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7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9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TextBox 23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28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 panose="02000500000000000000"/>
                    <a:ea typeface="Sukar Bold" panose="02000500000000000000"/>
                    <a:cs typeface="Sukar Bold" panose="02000500000000000000"/>
                    <a:sym typeface="Sukar Bold" panose="02000500000000000000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endParaRPr>
              </a:p>
            </p:txBody>
          </p:sp>
        </p:grpSp>
        <p:sp>
          <p:nvSpPr>
            <p:cNvPr id="26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668085" y="1015248"/>
            <a:ext cx="6818001" cy="1136417"/>
            <a:chOff x="0" y="0"/>
            <a:chExt cx="1795687" cy="2993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820485" y="1206586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60"/>
                </a:lnSpc>
              </a:pPr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768211" y="1225615"/>
            <a:ext cx="461774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5">
                <a:solidFill>
                  <a:srgbClr val="123D70"/>
                </a:solidFill>
                <a:latin typeface="Aerospace bold" panose="00000500000000000000" charset="-128"/>
                <a:ea typeface="Aerospace bold" panose="00000500000000000000" charset="-128"/>
                <a:cs typeface="Aerospace bold" panose="00000500000000000000" charset="-128"/>
                <a:sym typeface="Aerospace bold" panose="00000500000000000000" charset="-128"/>
              </a:rPr>
              <a:t>BUG REPORT </a:t>
            </a:r>
            <a:endParaRPr lang="en-US" sz="4005">
              <a:solidFill>
                <a:srgbClr val="123D70"/>
              </a:solidFill>
              <a:latin typeface="Aerospace bold" panose="00000500000000000000" charset="-128"/>
              <a:ea typeface="Aerospace bold" panose="00000500000000000000" charset="-128"/>
              <a:cs typeface="Aerospace bold" panose="00000500000000000000" charset="-128"/>
              <a:sym typeface="Aerospace bold" panose="00000500000000000000" charset="-128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4" name="Group 23"/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6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8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TextBox 23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60"/>
                    </a:lnSpc>
                  </a:pPr>
                </a:p>
              </p:txBody>
            </p:sp>
          </p:grpSp>
          <p:sp>
            <p:nvSpPr>
              <p:cNvPr id="27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 panose="02000500000000000000"/>
                    <a:ea typeface="Sukar Bold" panose="02000500000000000000"/>
                    <a:cs typeface="Sukar Bold" panose="02000500000000000000"/>
                    <a:sym typeface="Sukar Bold" panose="02000500000000000000"/>
                    <a:hlinkClick r:id="rId5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 panose="02000500000000000000"/>
                  <a:ea typeface="Sukar Bold" panose="02000500000000000000"/>
                  <a:cs typeface="Sukar Bold" panose="02000500000000000000"/>
                  <a:sym typeface="Sukar Bold" panose="02000500000000000000"/>
                </a:endParaR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5040" y="2713775"/>
            <a:ext cx="17337920" cy="6087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2001</Words>
  <Application>WPS Presentation</Application>
  <PresentationFormat>Custom</PresentationFormat>
  <Paragraphs>196</Paragraphs>
  <Slides>34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Arial</vt:lpstr>
      <vt:lpstr>SimSun</vt:lpstr>
      <vt:lpstr>Wingdings</vt:lpstr>
      <vt:lpstr>Sukar Bold</vt:lpstr>
      <vt:lpstr>Aerospace bold</vt:lpstr>
      <vt:lpstr>Arial</vt:lpstr>
      <vt:lpstr>Sukar</vt:lpstr>
      <vt:lpstr>Calibri</vt:lpstr>
      <vt:lpstr>Microsoft YaHei</vt:lpstr>
      <vt:lpstr>Arial Unicode MS</vt:lpstr>
      <vt:lpstr>Poppins Bold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Graduation Project ALX3_SWD6_G1_NHA201</dc:title>
  <dc:creator>M. Elzebidy</dc:creator>
  <cp:lastModifiedBy>reem-</cp:lastModifiedBy>
  <cp:revision>7</cp:revision>
  <dcterms:created xsi:type="dcterms:W3CDTF">2006-08-16T00:00:00Z</dcterms:created>
  <dcterms:modified xsi:type="dcterms:W3CDTF">2025-12-07T02:02:19Z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CC530E5D712949799D73C5B7B0FCC852_13</vt:lpwstr>
  </property>
  <property fmtid="{D5CDD505-2E9C-101B-9397-08002B2CF9AE}" pid="3" name="KSOProductBuildVer">
    <vt:lpwstr>1033-12.2.0.23155</vt:lpwstr>
  </property>
</Properties>
</file>